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448" r:id="rId2"/>
    <p:sldId id="383" r:id="rId3"/>
    <p:sldId id="256" r:id="rId4"/>
    <p:sldId id="372" r:id="rId5"/>
    <p:sldId id="316" r:id="rId6"/>
    <p:sldId id="413" r:id="rId7"/>
    <p:sldId id="293" r:id="rId8"/>
    <p:sldId id="301" r:id="rId9"/>
    <p:sldId id="280" r:id="rId10"/>
    <p:sldId id="398" r:id="rId11"/>
    <p:sldId id="257" r:id="rId12"/>
    <p:sldId id="400" r:id="rId13"/>
    <p:sldId id="408" r:id="rId14"/>
    <p:sldId id="401" r:id="rId15"/>
    <p:sldId id="391" r:id="rId16"/>
    <p:sldId id="277" r:id="rId17"/>
    <p:sldId id="265" r:id="rId18"/>
    <p:sldId id="297" r:id="rId19"/>
    <p:sldId id="392" r:id="rId20"/>
    <p:sldId id="299" r:id="rId21"/>
    <p:sldId id="388" r:id="rId22"/>
    <p:sldId id="285" r:id="rId23"/>
    <p:sldId id="287" r:id="rId24"/>
    <p:sldId id="286" r:id="rId25"/>
    <p:sldId id="407" r:id="rId26"/>
    <p:sldId id="405" r:id="rId27"/>
    <p:sldId id="404" r:id="rId28"/>
    <p:sldId id="429" r:id="rId29"/>
    <p:sldId id="409" r:id="rId30"/>
    <p:sldId id="393" r:id="rId31"/>
    <p:sldId id="397" r:id="rId32"/>
    <p:sldId id="390" r:id="rId33"/>
    <p:sldId id="414" r:id="rId34"/>
    <p:sldId id="355" r:id="rId35"/>
    <p:sldId id="410" r:id="rId36"/>
    <p:sldId id="328" r:id="rId37"/>
    <p:sldId id="308" r:id="rId38"/>
    <p:sldId id="356" r:id="rId39"/>
    <p:sldId id="315" r:id="rId40"/>
    <p:sldId id="389" r:id="rId41"/>
    <p:sldId id="317" r:id="rId42"/>
    <p:sldId id="318" r:id="rId43"/>
    <p:sldId id="395" r:id="rId44"/>
    <p:sldId id="396" r:id="rId45"/>
    <p:sldId id="322" r:id="rId46"/>
    <p:sldId id="394" r:id="rId47"/>
    <p:sldId id="281" r:id="rId48"/>
    <p:sldId id="310" r:id="rId49"/>
    <p:sldId id="412" r:id="rId50"/>
    <p:sldId id="325" r:id="rId51"/>
    <p:sldId id="337" r:id="rId52"/>
    <p:sldId id="319" r:id="rId53"/>
    <p:sldId id="338" r:id="rId54"/>
    <p:sldId id="324" r:id="rId55"/>
    <p:sldId id="406" r:id="rId56"/>
    <p:sldId id="357" r:id="rId57"/>
    <p:sldId id="340" r:id="rId58"/>
    <p:sldId id="341" r:id="rId59"/>
    <p:sldId id="350" r:id="rId60"/>
    <p:sldId id="351" r:id="rId61"/>
    <p:sldId id="349" r:id="rId62"/>
    <p:sldId id="385" r:id="rId63"/>
    <p:sldId id="352" r:id="rId64"/>
    <p:sldId id="343" r:id="rId65"/>
    <p:sldId id="348" r:id="rId66"/>
    <p:sldId id="433" r:id="rId67"/>
    <p:sldId id="435" r:id="rId68"/>
    <p:sldId id="436" r:id="rId69"/>
    <p:sldId id="441" r:id="rId70"/>
    <p:sldId id="442" r:id="rId71"/>
    <p:sldId id="444" r:id="rId72"/>
    <p:sldId id="443" r:id="rId73"/>
    <p:sldId id="434" r:id="rId74"/>
    <p:sldId id="437" r:id="rId75"/>
    <p:sldId id="438" r:id="rId76"/>
    <p:sldId id="439" r:id="rId77"/>
    <p:sldId id="440" r:id="rId78"/>
    <p:sldId id="386" r:id="rId79"/>
    <p:sldId id="342" r:id="rId80"/>
    <p:sldId id="358" r:id="rId81"/>
    <p:sldId id="359" r:id="rId82"/>
    <p:sldId id="384" r:id="rId83"/>
    <p:sldId id="451" r:id="rId84"/>
    <p:sldId id="450" r:id="rId85"/>
    <p:sldId id="431" r:id="rId86"/>
    <p:sldId id="331" r:id="rId87"/>
    <p:sldId id="446" r:id="rId88"/>
    <p:sldId id="447" r:id="rId89"/>
    <p:sldId id="329" r:id="rId90"/>
    <p:sldId id="330" r:id="rId91"/>
    <p:sldId id="369" r:id="rId92"/>
    <p:sldId id="371" r:id="rId93"/>
    <p:sldId id="363" r:id="rId94"/>
    <p:sldId id="364" r:id="rId95"/>
    <p:sldId id="365" r:id="rId96"/>
    <p:sldId id="366" r:id="rId97"/>
    <p:sldId id="367" r:id="rId98"/>
    <p:sldId id="344" r:id="rId99"/>
    <p:sldId id="332" r:id="rId100"/>
    <p:sldId id="326" r:id="rId101"/>
    <p:sldId id="449" r:id="rId102"/>
    <p:sldId id="416" r:id="rId103"/>
    <p:sldId id="417" r:id="rId104"/>
    <p:sldId id="418" r:id="rId105"/>
    <p:sldId id="345" r:id="rId106"/>
    <p:sldId id="346" r:id="rId107"/>
    <p:sldId id="430" r:id="rId108"/>
    <p:sldId id="420" r:id="rId109"/>
    <p:sldId id="421" r:id="rId110"/>
    <p:sldId id="422" r:id="rId111"/>
    <p:sldId id="432" r:id="rId112"/>
    <p:sldId id="423" r:id="rId113"/>
    <p:sldId id="424" r:id="rId114"/>
    <p:sldId id="425" r:id="rId115"/>
    <p:sldId id="427" r:id="rId116"/>
    <p:sldId id="428" r:id="rId117"/>
    <p:sldId id="426" r:id="rId118"/>
    <p:sldId id="339" r:id="rId119"/>
    <p:sldId id="415" r:id="rId120"/>
    <p:sldId id="445"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4515"/>
    <a:srgbClr val="83591B"/>
    <a:srgbClr val="4C34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7" autoAdjust="0"/>
    <p:restoredTop sz="94643" autoAdjust="0"/>
  </p:normalViewPr>
  <p:slideViewPr>
    <p:cSldViewPr>
      <p:cViewPr varScale="1">
        <p:scale>
          <a:sx n="73" d="100"/>
          <a:sy n="73" d="100"/>
        </p:scale>
        <p:origin x="-1042" y="-67"/>
      </p:cViewPr>
      <p:guideLst>
        <p:guide orient="horz" pos="2160"/>
        <p:guide pos="2880"/>
      </p:guideLst>
    </p:cSldViewPr>
  </p:slideViewPr>
  <p:outlineViewPr>
    <p:cViewPr>
      <p:scale>
        <a:sx n="33" d="100"/>
        <a:sy n="33" d="100"/>
      </p:scale>
      <p:origin x="0" y="1790"/>
    </p:cViewPr>
  </p:outlineViewPr>
  <p:notesTextViewPr>
    <p:cViewPr>
      <p:scale>
        <a:sx n="1" d="1"/>
        <a:sy n="1" d="1"/>
      </p:scale>
      <p:origin x="0" y="0"/>
    </p:cViewPr>
  </p:notesTextViewPr>
  <p:sorterViewPr>
    <p:cViewPr>
      <p:scale>
        <a:sx n="100" d="100"/>
        <a:sy n="100" d="100"/>
      </p:scale>
      <p:origin x="0" y="1987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invertIfNegative val="0"/>
          <c:dLbls>
            <c:txPr>
              <a:bodyPr/>
              <a:lstStyle/>
              <a:p>
                <a:pPr>
                  <a:defRPr sz="1800" b="1">
                    <a:solidFill>
                      <a:srgbClr val="C00000"/>
                    </a:solidFill>
                  </a:defRPr>
                </a:pPr>
                <a:endParaRPr lang="en-US"/>
              </a:p>
            </c:txPr>
            <c:showLegendKey val="0"/>
            <c:showVal val="1"/>
            <c:showCatName val="0"/>
            <c:showSerName val="0"/>
            <c:showPercent val="0"/>
            <c:showBubbleSize val="0"/>
            <c:showLeaderLines val="0"/>
          </c:dLbls>
          <c:val>
            <c:numRef>
              <c:f>Sheet1!$A$6:$N$6</c:f>
              <c:numCache>
                <c:formatCode>General</c:formatCode>
                <c:ptCount val="14"/>
                <c:pt idx="0">
                  <c:v>2</c:v>
                </c:pt>
                <c:pt idx="1">
                  <c:v>4</c:v>
                </c:pt>
                <c:pt idx="2">
                  <c:v>8</c:v>
                </c:pt>
                <c:pt idx="3">
                  <c:v>16</c:v>
                </c:pt>
                <c:pt idx="4">
                  <c:v>32</c:v>
                </c:pt>
                <c:pt idx="5">
                  <c:v>54</c:v>
                </c:pt>
                <c:pt idx="6">
                  <c:v>77</c:v>
                </c:pt>
                <c:pt idx="7">
                  <c:v>98</c:v>
                </c:pt>
                <c:pt idx="8">
                  <c:v>110</c:v>
                </c:pt>
                <c:pt idx="9">
                  <c:v>120</c:v>
                </c:pt>
                <c:pt idx="10">
                  <c:v>125</c:v>
                </c:pt>
                <c:pt idx="11">
                  <c:v>125</c:v>
                </c:pt>
                <c:pt idx="12">
                  <c:v>125</c:v>
                </c:pt>
                <c:pt idx="13">
                  <c:v>125</c:v>
                </c:pt>
              </c:numCache>
            </c:numRef>
          </c:val>
        </c:ser>
        <c:dLbls>
          <c:showLegendKey val="0"/>
          <c:showVal val="0"/>
          <c:showCatName val="0"/>
          <c:showSerName val="0"/>
          <c:showPercent val="0"/>
          <c:showBubbleSize val="0"/>
        </c:dLbls>
        <c:gapWidth val="69"/>
        <c:axId val="61453440"/>
        <c:axId val="61454976"/>
      </c:barChart>
      <c:catAx>
        <c:axId val="61453440"/>
        <c:scaling>
          <c:orientation val="minMax"/>
        </c:scaling>
        <c:delete val="0"/>
        <c:axPos val="b"/>
        <c:majorTickMark val="out"/>
        <c:minorTickMark val="none"/>
        <c:tickLblPos val="nextTo"/>
        <c:crossAx val="61454976"/>
        <c:crosses val="autoZero"/>
        <c:auto val="1"/>
        <c:lblAlgn val="ctr"/>
        <c:lblOffset val="100"/>
        <c:noMultiLvlLbl val="0"/>
      </c:catAx>
      <c:valAx>
        <c:axId val="61454976"/>
        <c:scaling>
          <c:orientation val="minMax"/>
        </c:scaling>
        <c:delete val="0"/>
        <c:axPos val="l"/>
        <c:majorGridlines/>
        <c:numFmt formatCode="General" sourceLinked="1"/>
        <c:majorTickMark val="out"/>
        <c:minorTickMark val="none"/>
        <c:tickLblPos val="nextTo"/>
        <c:crossAx val="61453440"/>
        <c:crosses val="autoZero"/>
        <c:crossBetween val="between"/>
      </c:valAx>
      <c:spPr>
        <a:gradFill>
          <a:gsLst>
            <a:gs pos="0">
              <a:srgbClr val="FFEFD1"/>
            </a:gs>
            <a:gs pos="64999">
              <a:srgbClr val="F0EBD5"/>
            </a:gs>
            <a:gs pos="100000">
              <a:srgbClr val="D1C39F"/>
            </a:gs>
          </a:gsLst>
          <a:lin ang="5400000" scaled="0"/>
        </a:gradFill>
      </c:spPr>
    </c:plotArea>
    <c:plotVisOnly val="1"/>
    <c:dispBlanksAs val="gap"/>
    <c:showDLblsOverMax val="0"/>
  </c:chart>
  <c:txPr>
    <a:bodyPr/>
    <a:lstStyle/>
    <a:p>
      <a:pPr>
        <a:defRPr sz="2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 Probability of Having DNA from </a:t>
            </a:r>
            <a:r>
              <a:rPr lang="en-US" dirty="0" smtClean="0"/>
              <a:t>All of your Ancestors from a Particular</a:t>
            </a:r>
            <a:r>
              <a:rPr lang="en-US" baseline="0" dirty="0" smtClean="0"/>
              <a:t> Generation</a:t>
            </a:r>
            <a:r>
              <a:rPr lang="en-US" dirty="0" smtClean="0"/>
              <a:t> </a:t>
            </a:r>
            <a:r>
              <a:rPr lang="en-US" dirty="0"/>
              <a:t>Passed to Your DNA</a:t>
            </a:r>
          </a:p>
          <a:p>
            <a:pPr>
              <a:defRPr/>
            </a:pPr>
            <a:endParaRPr lang="en-US" dirty="0"/>
          </a:p>
        </c:rich>
      </c:tx>
      <c:layout>
        <c:manualLayout>
          <c:xMode val="edge"/>
          <c:yMode val="edge"/>
          <c:x val="0.11443260040608132"/>
          <c:y val="2.5919389039013453E-2"/>
        </c:manualLayout>
      </c:layout>
      <c:overlay val="0"/>
    </c:title>
    <c:autoTitleDeleted val="0"/>
    <c:plotArea>
      <c:layout/>
      <c:barChart>
        <c:barDir val="col"/>
        <c:grouping val="clustered"/>
        <c:varyColors val="0"/>
        <c:ser>
          <c:idx val="0"/>
          <c:order val="0"/>
          <c:invertIfNegative val="0"/>
          <c:dLbls>
            <c:txPr>
              <a:bodyPr/>
              <a:lstStyle/>
              <a:p>
                <a:pPr>
                  <a:defRPr b="1"/>
                </a:pPr>
                <a:endParaRPr lang="en-US"/>
              </a:p>
            </c:txPr>
            <c:showLegendKey val="0"/>
            <c:showVal val="1"/>
            <c:showCatName val="0"/>
            <c:showSerName val="0"/>
            <c:showPercent val="0"/>
            <c:showBubbleSize val="0"/>
            <c:showLeaderLines val="0"/>
          </c:dLbls>
          <c:val>
            <c:numRef>
              <c:f>Sheet1!$A$11:$F$11</c:f>
              <c:numCache>
                <c:formatCode>General</c:formatCode>
                <c:ptCount val="6"/>
                <c:pt idx="0">
                  <c:v>100</c:v>
                </c:pt>
                <c:pt idx="1">
                  <c:v>99.9</c:v>
                </c:pt>
                <c:pt idx="2">
                  <c:v>99.8</c:v>
                </c:pt>
                <c:pt idx="3">
                  <c:v>99.6</c:v>
                </c:pt>
                <c:pt idx="4">
                  <c:v>54</c:v>
                </c:pt>
                <c:pt idx="5">
                  <c:v>0.01</c:v>
                </c:pt>
              </c:numCache>
            </c:numRef>
          </c:val>
        </c:ser>
        <c:dLbls>
          <c:showLegendKey val="0"/>
          <c:showVal val="0"/>
          <c:showCatName val="0"/>
          <c:showSerName val="0"/>
          <c:showPercent val="0"/>
          <c:showBubbleSize val="0"/>
        </c:dLbls>
        <c:gapWidth val="75"/>
        <c:axId val="76766208"/>
        <c:axId val="76817536"/>
      </c:barChart>
      <c:catAx>
        <c:axId val="76766208"/>
        <c:scaling>
          <c:orientation val="minMax"/>
        </c:scaling>
        <c:delete val="0"/>
        <c:axPos val="b"/>
        <c:title>
          <c:tx>
            <c:rich>
              <a:bodyPr/>
              <a:lstStyle/>
              <a:p>
                <a:pPr>
                  <a:defRPr/>
                </a:pPr>
                <a:r>
                  <a:rPr lang="en-US"/>
                  <a:t> Number of Generations Back</a:t>
                </a:r>
              </a:p>
            </c:rich>
          </c:tx>
          <c:layout/>
          <c:overlay val="0"/>
        </c:title>
        <c:majorTickMark val="none"/>
        <c:minorTickMark val="none"/>
        <c:tickLblPos val="nextTo"/>
        <c:crossAx val="76817536"/>
        <c:crosses val="autoZero"/>
        <c:auto val="1"/>
        <c:lblAlgn val="ctr"/>
        <c:lblOffset val="100"/>
        <c:noMultiLvlLbl val="0"/>
      </c:catAx>
      <c:valAx>
        <c:axId val="76817536"/>
        <c:scaling>
          <c:orientation val="minMax"/>
          <c:max val="100"/>
        </c:scaling>
        <c:delete val="0"/>
        <c:axPos val="l"/>
        <c:majorGridlines/>
        <c:numFmt formatCode="General" sourceLinked="1"/>
        <c:majorTickMark val="none"/>
        <c:minorTickMark val="none"/>
        <c:tickLblPos val="nextTo"/>
        <c:spPr>
          <a:ln w="9525">
            <a:noFill/>
          </a:ln>
        </c:spPr>
        <c:crossAx val="76766208"/>
        <c:crosses val="autoZero"/>
        <c:crossBetween val="between"/>
      </c:valAx>
      <c:spPr>
        <a:noFill/>
      </c:spPr>
    </c:plotArea>
    <c:plotVisOnly val="1"/>
    <c:dispBlanksAs val="gap"/>
    <c:showDLblsOverMax val="0"/>
  </c:chart>
  <c:spPr>
    <a:gradFill>
      <a:gsLst>
        <a:gs pos="0">
          <a:srgbClr val="FFEFD1"/>
        </a:gs>
        <a:gs pos="64999">
          <a:srgbClr val="F0EBD5"/>
        </a:gs>
        <a:gs pos="100000">
          <a:srgbClr val="D1C39F"/>
        </a:gs>
      </a:gsLst>
      <a:lin ang="5400000" scaled="0"/>
    </a:gradFill>
    <a:ln w="0"/>
  </c:spPr>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747183117261855E-2"/>
          <c:y val="5.879285525568459E-2"/>
          <c:w val="0.92931678994671119"/>
          <c:h val="0.85566385974676928"/>
        </c:manualLayout>
      </c:layout>
      <c:barChart>
        <c:barDir val="col"/>
        <c:grouping val="clustered"/>
        <c:varyColors val="0"/>
        <c:ser>
          <c:idx val="1"/>
          <c:order val="0"/>
          <c:invertIfNegative val="0"/>
          <c:dLbls>
            <c:txPr>
              <a:bodyPr/>
              <a:lstStyle/>
              <a:p>
                <a:pPr>
                  <a:defRPr sz="1400" b="1">
                    <a:solidFill>
                      <a:srgbClr val="C00000"/>
                    </a:solidFill>
                  </a:defRPr>
                </a:pPr>
                <a:endParaRPr lang="en-US"/>
              </a:p>
            </c:txPr>
            <c:dLblPos val="outEnd"/>
            <c:showLegendKey val="0"/>
            <c:showVal val="1"/>
            <c:showCatName val="0"/>
            <c:showSerName val="0"/>
            <c:showPercent val="0"/>
            <c:showBubbleSize val="0"/>
            <c:showLeaderLines val="0"/>
          </c:dLbls>
          <c:val>
            <c:numRef>
              <c:f>Sheet1!$A$5:$N$5</c:f>
              <c:numCache>
                <c:formatCode>General</c:formatCode>
                <c:ptCount val="14"/>
                <c:pt idx="0">
                  <c:v>100</c:v>
                </c:pt>
                <c:pt idx="1">
                  <c:v>100</c:v>
                </c:pt>
                <c:pt idx="2">
                  <c:v>100</c:v>
                </c:pt>
                <c:pt idx="3">
                  <c:v>99</c:v>
                </c:pt>
                <c:pt idx="4">
                  <c:v>98</c:v>
                </c:pt>
                <c:pt idx="5">
                  <c:v>85</c:v>
                </c:pt>
                <c:pt idx="6">
                  <c:v>62</c:v>
                </c:pt>
                <c:pt idx="7">
                  <c:v>38</c:v>
                </c:pt>
                <c:pt idx="8">
                  <c:v>22</c:v>
                </c:pt>
                <c:pt idx="9">
                  <c:v>12</c:v>
                </c:pt>
                <c:pt idx="10">
                  <c:v>7</c:v>
                </c:pt>
                <c:pt idx="11">
                  <c:v>4</c:v>
                </c:pt>
                <c:pt idx="12">
                  <c:v>2</c:v>
                </c:pt>
                <c:pt idx="13">
                  <c:v>1</c:v>
                </c:pt>
              </c:numCache>
            </c:numRef>
          </c:val>
        </c:ser>
        <c:dLbls>
          <c:showLegendKey val="0"/>
          <c:showVal val="0"/>
          <c:showCatName val="0"/>
          <c:showSerName val="0"/>
          <c:showPercent val="0"/>
          <c:showBubbleSize val="0"/>
        </c:dLbls>
        <c:gapWidth val="66"/>
        <c:axId val="76863360"/>
        <c:axId val="76864896"/>
      </c:barChart>
      <c:catAx>
        <c:axId val="76863360"/>
        <c:scaling>
          <c:orientation val="minMax"/>
        </c:scaling>
        <c:delete val="0"/>
        <c:axPos val="b"/>
        <c:majorTickMark val="out"/>
        <c:minorTickMark val="none"/>
        <c:tickLblPos val="nextTo"/>
        <c:crossAx val="76864896"/>
        <c:crosses val="autoZero"/>
        <c:auto val="1"/>
        <c:lblAlgn val="ctr"/>
        <c:lblOffset val="100"/>
        <c:noMultiLvlLbl val="0"/>
      </c:catAx>
      <c:valAx>
        <c:axId val="76864896"/>
        <c:scaling>
          <c:orientation val="minMax"/>
          <c:max val="100"/>
        </c:scaling>
        <c:delete val="0"/>
        <c:axPos val="l"/>
        <c:majorGridlines/>
        <c:numFmt formatCode="General" sourceLinked="1"/>
        <c:majorTickMark val="out"/>
        <c:minorTickMark val="none"/>
        <c:tickLblPos val="nextTo"/>
        <c:crossAx val="76863360"/>
        <c:crosses val="autoZero"/>
        <c:crossBetween val="between"/>
      </c:valAx>
      <c:spPr>
        <a:gradFill>
          <a:gsLst>
            <a:gs pos="0">
              <a:srgbClr val="FFEFD1"/>
            </a:gs>
            <a:gs pos="52000">
              <a:srgbClr val="F0EBD5"/>
            </a:gs>
            <a:gs pos="100000">
              <a:srgbClr val="D1C39F"/>
            </a:gs>
          </a:gsLst>
          <a:lin ang="5400000" scaled="0"/>
        </a:gradFill>
        <a:ln>
          <a:solidFill>
            <a:schemeClr val="accent1"/>
          </a:solid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2">
                <a:lumMod val="75000"/>
              </a:schemeClr>
            </a:solidFill>
          </c:spPr>
          <c:invertIfNegative val="0"/>
          <c:dLbls>
            <c:txPr>
              <a:bodyPr/>
              <a:lstStyle/>
              <a:p>
                <a:pPr>
                  <a:defRPr b="1"/>
                </a:pPr>
                <a:endParaRPr lang="en-US"/>
              </a:p>
            </c:txPr>
            <c:showLegendKey val="0"/>
            <c:showVal val="1"/>
            <c:showCatName val="0"/>
            <c:showSerName val="0"/>
            <c:showPercent val="0"/>
            <c:showBubbleSize val="0"/>
            <c:showLeaderLines val="0"/>
          </c:dLbls>
          <c:cat>
            <c:numRef>
              <c:f>Sheet1!$A$1:$A$8</c:f>
              <c:numCache>
                <c:formatCode>General</c:formatCode>
                <c:ptCount val="8"/>
                <c:pt idx="0">
                  <c:v>11</c:v>
                </c:pt>
                <c:pt idx="1">
                  <c:v>10</c:v>
                </c:pt>
                <c:pt idx="2">
                  <c:v>9</c:v>
                </c:pt>
                <c:pt idx="3">
                  <c:v>8</c:v>
                </c:pt>
                <c:pt idx="4">
                  <c:v>7</c:v>
                </c:pt>
                <c:pt idx="5">
                  <c:v>6</c:v>
                </c:pt>
                <c:pt idx="6">
                  <c:v>5</c:v>
                </c:pt>
                <c:pt idx="7">
                  <c:v>4</c:v>
                </c:pt>
              </c:numCache>
            </c:numRef>
          </c:cat>
          <c:val>
            <c:numRef>
              <c:f>Sheet1!$B$1:$B$8</c:f>
              <c:numCache>
                <c:formatCode>General</c:formatCode>
                <c:ptCount val="8"/>
                <c:pt idx="0">
                  <c:v>99.9</c:v>
                </c:pt>
                <c:pt idx="1">
                  <c:v>99</c:v>
                </c:pt>
                <c:pt idx="2">
                  <c:v>80</c:v>
                </c:pt>
                <c:pt idx="3">
                  <c:v>50</c:v>
                </c:pt>
                <c:pt idx="4">
                  <c:v>30</c:v>
                </c:pt>
                <c:pt idx="5">
                  <c:v>20</c:v>
                </c:pt>
                <c:pt idx="6">
                  <c:v>5</c:v>
                </c:pt>
                <c:pt idx="7">
                  <c:v>1</c:v>
                </c:pt>
              </c:numCache>
            </c:numRef>
          </c:val>
        </c:ser>
        <c:dLbls>
          <c:showLegendKey val="0"/>
          <c:showVal val="0"/>
          <c:showCatName val="0"/>
          <c:showSerName val="0"/>
          <c:showPercent val="0"/>
          <c:showBubbleSize val="0"/>
        </c:dLbls>
        <c:gapWidth val="150"/>
        <c:axId val="81993728"/>
        <c:axId val="81995648"/>
      </c:barChart>
      <c:catAx>
        <c:axId val="81993728"/>
        <c:scaling>
          <c:orientation val="minMax"/>
        </c:scaling>
        <c:delete val="0"/>
        <c:axPos val="b"/>
        <c:title>
          <c:tx>
            <c:rich>
              <a:bodyPr/>
              <a:lstStyle/>
              <a:p>
                <a:pPr>
                  <a:defRPr sz="1400"/>
                </a:pPr>
                <a:r>
                  <a:rPr lang="en-US" sz="1400"/>
                  <a:t>Shared CentiMorgan</a:t>
                </a:r>
                <a:r>
                  <a:rPr lang="en-US" sz="1400" baseline="0"/>
                  <a:t> Length</a:t>
                </a:r>
                <a:endParaRPr lang="en-US" sz="1400"/>
              </a:p>
            </c:rich>
          </c:tx>
          <c:layout/>
          <c:overlay val="0"/>
        </c:title>
        <c:numFmt formatCode="General" sourceLinked="1"/>
        <c:majorTickMark val="out"/>
        <c:minorTickMark val="none"/>
        <c:tickLblPos val="nextTo"/>
        <c:txPr>
          <a:bodyPr/>
          <a:lstStyle/>
          <a:p>
            <a:pPr>
              <a:defRPr sz="1200" b="1"/>
            </a:pPr>
            <a:endParaRPr lang="en-US"/>
          </a:p>
        </c:txPr>
        <c:crossAx val="81995648"/>
        <c:crosses val="autoZero"/>
        <c:auto val="1"/>
        <c:lblAlgn val="ctr"/>
        <c:lblOffset val="100"/>
        <c:noMultiLvlLbl val="0"/>
      </c:catAx>
      <c:valAx>
        <c:axId val="81995648"/>
        <c:scaling>
          <c:orientation val="minMax"/>
          <c:max val="100"/>
        </c:scaling>
        <c:delete val="0"/>
        <c:axPos val="l"/>
        <c:majorGridlines/>
        <c:title>
          <c:tx>
            <c:rich>
              <a:bodyPr rot="-5400000" vert="horz"/>
              <a:lstStyle/>
              <a:p>
                <a:pPr>
                  <a:defRPr sz="1400"/>
                </a:pPr>
                <a:r>
                  <a:rPr lang="en-US" sz="1400"/>
                  <a:t>Probability of IBD Link</a:t>
                </a:r>
              </a:p>
            </c:rich>
          </c:tx>
          <c:layout/>
          <c:overlay val="0"/>
        </c:title>
        <c:numFmt formatCode="General" sourceLinked="1"/>
        <c:majorTickMark val="out"/>
        <c:minorTickMark val="none"/>
        <c:tickLblPos val="nextTo"/>
        <c:txPr>
          <a:bodyPr/>
          <a:lstStyle/>
          <a:p>
            <a:pPr>
              <a:defRPr sz="1200" b="1"/>
            </a:pPr>
            <a:endParaRPr lang="en-US"/>
          </a:p>
        </c:txPr>
        <c:crossAx val="81993728"/>
        <c:crosses val="autoZero"/>
        <c:crossBetween val="between"/>
      </c:valAx>
      <c:spPr>
        <a:solidFill>
          <a:srgbClr val="FDE373"/>
        </a:solidFill>
      </c:spPr>
    </c:plotArea>
    <c:plotVisOnly val="1"/>
    <c:dispBlanksAs val="gap"/>
    <c:showDLblsOverMax val="0"/>
  </c:chart>
  <c:spPr>
    <a:solidFill>
      <a:schemeClr val="tx2">
        <a:lumMod val="40000"/>
        <a:lumOff val="60000"/>
      </a:schemeClr>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Probability of Detecting a Known Cousin</a:t>
            </a:r>
          </a:p>
        </c:rich>
      </c:tx>
      <c:layout>
        <c:manualLayout>
          <c:xMode val="edge"/>
          <c:yMode val="edge"/>
          <c:x val="0.12635569450877465"/>
          <c:y val="2.8108413531641879E-2"/>
        </c:manualLayout>
      </c:layout>
      <c:overlay val="0"/>
    </c:title>
    <c:autoTitleDeleted val="0"/>
    <c:plotArea>
      <c:layout/>
      <c:barChart>
        <c:barDir val="col"/>
        <c:grouping val="clustered"/>
        <c:varyColors val="0"/>
        <c:ser>
          <c:idx val="0"/>
          <c:order val="0"/>
          <c:invertIfNegative val="0"/>
          <c:val>
            <c:numRef>
              <c:f>Sheet1!$C$2:$C$7</c:f>
              <c:numCache>
                <c:formatCode>General</c:formatCode>
                <c:ptCount val="6"/>
                <c:pt idx="0">
                  <c:v>100</c:v>
                </c:pt>
                <c:pt idx="1">
                  <c:v>99</c:v>
                </c:pt>
                <c:pt idx="2">
                  <c:v>90</c:v>
                </c:pt>
                <c:pt idx="3">
                  <c:v>45</c:v>
                </c:pt>
                <c:pt idx="4">
                  <c:v>15</c:v>
                </c:pt>
                <c:pt idx="5">
                  <c:v>5</c:v>
                </c:pt>
              </c:numCache>
            </c:numRef>
          </c:val>
        </c:ser>
        <c:dLbls>
          <c:showLegendKey val="0"/>
          <c:showVal val="0"/>
          <c:showCatName val="0"/>
          <c:showSerName val="0"/>
          <c:showPercent val="0"/>
          <c:showBubbleSize val="0"/>
        </c:dLbls>
        <c:gapWidth val="150"/>
        <c:axId val="82042240"/>
        <c:axId val="82048512"/>
      </c:barChart>
      <c:catAx>
        <c:axId val="82042240"/>
        <c:scaling>
          <c:orientation val="minMax"/>
        </c:scaling>
        <c:delete val="0"/>
        <c:axPos val="b"/>
        <c:title>
          <c:tx>
            <c:rich>
              <a:bodyPr/>
              <a:lstStyle/>
              <a:p>
                <a:pPr>
                  <a:defRPr sz="1800"/>
                </a:pPr>
                <a:r>
                  <a:rPr lang="en-US" sz="1800"/>
                  <a:t>Cousin Level</a:t>
                </a:r>
              </a:p>
            </c:rich>
          </c:tx>
          <c:layout/>
          <c:overlay val="0"/>
        </c:title>
        <c:numFmt formatCode="General" sourceLinked="0"/>
        <c:majorTickMark val="out"/>
        <c:minorTickMark val="none"/>
        <c:tickLblPos val="nextTo"/>
        <c:txPr>
          <a:bodyPr/>
          <a:lstStyle/>
          <a:p>
            <a:pPr>
              <a:defRPr sz="1600" b="1"/>
            </a:pPr>
            <a:endParaRPr lang="en-US"/>
          </a:p>
        </c:txPr>
        <c:crossAx val="82048512"/>
        <c:crosses val="autoZero"/>
        <c:auto val="1"/>
        <c:lblAlgn val="ctr"/>
        <c:lblOffset val="100"/>
        <c:noMultiLvlLbl val="0"/>
      </c:catAx>
      <c:valAx>
        <c:axId val="82048512"/>
        <c:scaling>
          <c:orientation val="minMax"/>
          <c:max val="100"/>
        </c:scaling>
        <c:delete val="0"/>
        <c:axPos val="l"/>
        <c:majorGridlines/>
        <c:numFmt formatCode="General" sourceLinked="1"/>
        <c:majorTickMark val="out"/>
        <c:minorTickMark val="none"/>
        <c:tickLblPos val="nextTo"/>
        <c:txPr>
          <a:bodyPr/>
          <a:lstStyle/>
          <a:p>
            <a:pPr>
              <a:defRPr sz="1600"/>
            </a:pPr>
            <a:endParaRPr lang="en-US"/>
          </a:p>
        </c:txPr>
        <c:crossAx val="82042240"/>
        <c:crosses val="autoZero"/>
        <c:crossBetween val="between"/>
      </c:valAx>
      <c:spPr>
        <a:solidFill>
          <a:schemeClr val="accent6">
            <a:lumMod val="60000"/>
            <a:lumOff val="40000"/>
            <a:alpha val="77000"/>
          </a:schemeClr>
        </a:solidFill>
      </c:spPr>
    </c:plotArea>
    <c:plotVisOnly val="1"/>
    <c:dispBlanksAs val="gap"/>
    <c:showDLblsOverMax val="0"/>
  </c:chart>
  <c:spPr>
    <a:gradFill>
      <a:gsLst>
        <a:gs pos="0">
          <a:srgbClr val="FFEFD1">
            <a:lumMod val="56000"/>
            <a:lumOff val="44000"/>
          </a:srgbClr>
        </a:gs>
        <a:gs pos="64999">
          <a:srgbClr val="F0EBD5"/>
        </a:gs>
        <a:gs pos="100000">
          <a:srgbClr val="D1C39F"/>
        </a:gs>
      </a:gsLst>
      <a:lin ang="5400000" scaled="0"/>
    </a:gradFill>
    <a:effectLst>
      <a:outerShdw blurRad="50800" dist="50800" dir="5400000" algn="ctr" rotWithShape="0">
        <a:schemeClr val="tx1"/>
      </a:outerShdw>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a:t>Percent of </a:t>
            </a:r>
            <a:br>
              <a:rPr lang="en-US" sz="2800"/>
            </a:br>
            <a:r>
              <a:rPr lang="en-US" sz="2800"/>
              <a:t>Remaining DNA by Generation</a:t>
            </a:r>
          </a:p>
        </c:rich>
      </c:tx>
      <c:layout/>
      <c:overlay val="0"/>
    </c:title>
    <c:autoTitleDeleted val="0"/>
    <c:plotArea>
      <c:layout/>
      <c:barChart>
        <c:barDir val="col"/>
        <c:grouping val="clustered"/>
        <c:varyColors val="0"/>
        <c:ser>
          <c:idx val="0"/>
          <c:order val="0"/>
          <c:invertIfNegative val="0"/>
          <c:dLbls>
            <c:showLegendKey val="0"/>
            <c:showVal val="1"/>
            <c:showCatName val="0"/>
            <c:showSerName val="0"/>
            <c:showPercent val="0"/>
            <c:showBubbleSize val="0"/>
            <c:showLeaderLines val="0"/>
          </c:dLbls>
          <c:val>
            <c:numRef>
              <c:f>Sheet1!$A$9:$A$16</c:f>
              <c:numCache>
                <c:formatCode>General</c:formatCode>
                <c:ptCount val="8"/>
                <c:pt idx="0">
                  <c:v>100</c:v>
                </c:pt>
                <c:pt idx="1">
                  <c:v>50</c:v>
                </c:pt>
                <c:pt idx="2">
                  <c:v>25</c:v>
                </c:pt>
                <c:pt idx="3">
                  <c:v>12.5</c:v>
                </c:pt>
                <c:pt idx="4">
                  <c:v>6.25</c:v>
                </c:pt>
                <c:pt idx="5">
                  <c:v>3.125</c:v>
                </c:pt>
                <c:pt idx="6">
                  <c:v>1.5625</c:v>
                </c:pt>
                <c:pt idx="7">
                  <c:v>0.78125</c:v>
                </c:pt>
              </c:numCache>
            </c:numRef>
          </c:val>
        </c:ser>
        <c:dLbls>
          <c:showLegendKey val="0"/>
          <c:showVal val="0"/>
          <c:showCatName val="0"/>
          <c:showSerName val="0"/>
          <c:showPercent val="0"/>
          <c:showBubbleSize val="0"/>
        </c:dLbls>
        <c:gapWidth val="150"/>
        <c:axId val="82070144"/>
        <c:axId val="82072320"/>
      </c:barChart>
      <c:catAx>
        <c:axId val="82070144"/>
        <c:scaling>
          <c:orientation val="minMax"/>
        </c:scaling>
        <c:delete val="0"/>
        <c:axPos val="b"/>
        <c:title>
          <c:tx>
            <c:rich>
              <a:bodyPr/>
              <a:lstStyle/>
              <a:p>
                <a:pPr>
                  <a:defRPr/>
                </a:pPr>
                <a:r>
                  <a:rPr lang="en-US" sz="1800"/>
                  <a:t>Generations</a:t>
                </a:r>
              </a:p>
            </c:rich>
          </c:tx>
          <c:layout/>
          <c:overlay val="0"/>
        </c:title>
        <c:majorTickMark val="out"/>
        <c:minorTickMark val="none"/>
        <c:tickLblPos val="nextTo"/>
        <c:txPr>
          <a:bodyPr/>
          <a:lstStyle/>
          <a:p>
            <a:pPr>
              <a:defRPr sz="1200" b="1"/>
            </a:pPr>
            <a:endParaRPr lang="en-US"/>
          </a:p>
        </c:txPr>
        <c:crossAx val="82072320"/>
        <c:crosses val="autoZero"/>
        <c:auto val="1"/>
        <c:lblAlgn val="ctr"/>
        <c:lblOffset val="100"/>
        <c:noMultiLvlLbl val="0"/>
      </c:catAx>
      <c:valAx>
        <c:axId val="82072320"/>
        <c:scaling>
          <c:orientation val="minMax"/>
          <c:max val="100"/>
        </c:scaling>
        <c:delete val="0"/>
        <c:axPos val="l"/>
        <c:majorGridlines/>
        <c:numFmt formatCode="General" sourceLinked="1"/>
        <c:majorTickMark val="out"/>
        <c:minorTickMark val="none"/>
        <c:tickLblPos val="nextTo"/>
        <c:txPr>
          <a:bodyPr/>
          <a:lstStyle/>
          <a:p>
            <a:pPr>
              <a:defRPr b="1"/>
            </a:pPr>
            <a:endParaRPr lang="en-US"/>
          </a:p>
        </c:txPr>
        <c:crossAx val="82070144"/>
        <c:crosses val="autoZero"/>
        <c:crossBetween val="between"/>
      </c:valAx>
      <c:spPr>
        <a:solidFill>
          <a:schemeClr val="accent6">
            <a:lumMod val="60000"/>
            <a:lumOff val="40000"/>
          </a:schemeClr>
        </a:solidFill>
      </c:spPr>
    </c:plotArea>
    <c:plotVisOnly val="1"/>
    <c:dispBlanksAs val="gap"/>
    <c:showDLblsOverMax val="0"/>
  </c:chart>
  <c:spPr>
    <a:gradFill>
      <a:gsLst>
        <a:gs pos="0">
          <a:srgbClr val="FFEFD1">
            <a:lumMod val="56000"/>
            <a:lumOff val="44000"/>
          </a:srgbClr>
        </a:gs>
        <a:gs pos="64999">
          <a:srgbClr val="F0EBD5"/>
        </a:gs>
        <a:gs pos="100000">
          <a:srgbClr val="D1C39F"/>
        </a:gs>
      </a:gsLst>
      <a:lin ang="5400000" scaled="0"/>
    </a:gra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Percent of </a:t>
            </a:r>
            <a:br>
              <a:rPr lang="en-US" sz="2400"/>
            </a:br>
            <a:r>
              <a:rPr lang="en-US" sz="2400"/>
              <a:t>DNA Shared by Cousins</a:t>
            </a:r>
          </a:p>
        </c:rich>
      </c:tx>
      <c:layout/>
      <c:overlay val="0"/>
    </c:title>
    <c:autoTitleDeleted val="0"/>
    <c:plotArea>
      <c:layout/>
      <c:barChart>
        <c:barDir val="col"/>
        <c:grouping val="clustered"/>
        <c:varyColors val="0"/>
        <c:ser>
          <c:idx val="0"/>
          <c:order val="0"/>
          <c:invertIfNegative val="0"/>
          <c:dLbls>
            <c:showLegendKey val="0"/>
            <c:showVal val="1"/>
            <c:showCatName val="0"/>
            <c:showSerName val="0"/>
            <c:showPercent val="0"/>
            <c:showBubbleSize val="0"/>
            <c:showLeaderLines val="0"/>
          </c:dLbls>
          <c:val>
            <c:numRef>
              <c:f>Sheet1!$A$9:$A$16</c:f>
              <c:numCache>
                <c:formatCode>General</c:formatCode>
                <c:ptCount val="8"/>
                <c:pt idx="0">
                  <c:v>12.5</c:v>
                </c:pt>
                <c:pt idx="1">
                  <c:v>6.25</c:v>
                </c:pt>
                <c:pt idx="2">
                  <c:v>3.125</c:v>
                </c:pt>
                <c:pt idx="3">
                  <c:v>1.5625</c:v>
                </c:pt>
                <c:pt idx="4">
                  <c:v>0.78125</c:v>
                </c:pt>
                <c:pt idx="5">
                  <c:v>0.390625</c:v>
                </c:pt>
                <c:pt idx="6">
                  <c:v>0.1953125</c:v>
                </c:pt>
                <c:pt idx="7">
                  <c:v>9.765625E-2</c:v>
                </c:pt>
              </c:numCache>
            </c:numRef>
          </c:val>
        </c:ser>
        <c:dLbls>
          <c:showLegendKey val="0"/>
          <c:showVal val="0"/>
          <c:showCatName val="0"/>
          <c:showSerName val="0"/>
          <c:showPercent val="0"/>
          <c:showBubbleSize val="0"/>
        </c:dLbls>
        <c:gapWidth val="150"/>
        <c:axId val="82933632"/>
        <c:axId val="105840640"/>
      </c:barChart>
      <c:catAx>
        <c:axId val="82933632"/>
        <c:scaling>
          <c:orientation val="minMax"/>
        </c:scaling>
        <c:delete val="0"/>
        <c:axPos val="b"/>
        <c:title>
          <c:tx>
            <c:rich>
              <a:bodyPr/>
              <a:lstStyle/>
              <a:p>
                <a:pPr>
                  <a:defRPr/>
                </a:pPr>
                <a:r>
                  <a:rPr lang="en-US" sz="1800"/>
                  <a:t>Cousin Level</a:t>
                </a:r>
              </a:p>
            </c:rich>
          </c:tx>
          <c:layout/>
          <c:overlay val="0"/>
        </c:title>
        <c:majorTickMark val="out"/>
        <c:minorTickMark val="none"/>
        <c:tickLblPos val="nextTo"/>
        <c:txPr>
          <a:bodyPr/>
          <a:lstStyle/>
          <a:p>
            <a:pPr>
              <a:defRPr sz="1200" b="1"/>
            </a:pPr>
            <a:endParaRPr lang="en-US"/>
          </a:p>
        </c:txPr>
        <c:crossAx val="105840640"/>
        <c:crossesAt val="0"/>
        <c:auto val="1"/>
        <c:lblAlgn val="ctr"/>
        <c:lblOffset val="100"/>
        <c:noMultiLvlLbl val="0"/>
      </c:catAx>
      <c:valAx>
        <c:axId val="105840640"/>
        <c:scaling>
          <c:orientation val="minMax"/>
          <c:max val="13"/>
          <c:min val="0"/>
        </c:scaling>
        <c:delete val="0"/>
        <c:axPos val="l"/>
        <c:majorGridlines/>
        <c:numFmt formatCode="General" sourceLinked="1"/>
        <c:majorTickMark val="out"/>
        <c:minorTickMark val="none"/>
        <c:tickLblPos val="nextTo"/>
        <c:txPr>
          <a:bodyPr/>
          <a:lstStyle/>
          <a:p>
            <a:pPr>
              <a:defRPr b="1"/>
            </a:pPr>
            <a:endParaRPr lang="en-US"/>
          </a:p>
        </c:txPr>
        <c:crossAx val="82933632"/>
        <c:crosses val="autoZero"/>
        <c:crossBetween val="between"/>
        <c:majorUnit val="1"/>
        <c:minorUnit val="0.4"/>
      </c:valAx>
      <c:spPr>
        <a:solidFill>
          <a:schemeClr val="accent6">
            <a:lumMod val="60000"/>
            <a:lumOff val="40000"/>
          </a:schemeClr>
        </a:solidFill>
      </c:spPr>
    </c:plotArea>
    <c:plotVisOnly val="1"/>
    <c:dispBlanksAs val="gap"/>
    <c:showDLblsOverMax val="0"/>
  </c:chart>
  <c:spPr>
    <a:gradFill>
      <a:gsLst>
        <a:gs pos="0">
          <a:srgbClr val="FFEFD1">
            <a:lumMod val="56000"/>
            <a:lumOff val="44000"/>
          </a:srgbClr>
        </a:gs>
        <a:gs pos="64999">
          <a:srgbClr val="F0EBD5"/>
        </a:gs>
        <a:gs pos="100000">
          <a:srgbClr val="D1C39F"/>
        </a:gs>
      </a:gsLst>
      <a:lin ang="5400000" scaled="0"/>
    </a:gra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402529-E04C-4804-9140-0C7918C1877E}" type="datetimeFigureOut">
              <a:rPr lang="en-US" smtClean="0"/>
              <a:t>9/9/2013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F06308-0F28-43BA-B1BC-F648BBE743EE}" type="slidenum">
              <a:rPr lang="en-US" smtClean="0"/>
              <a:t>‹#›</a:t>
            </a:fld>
            <a:endParaRPr lang="en-US"/>
          </a:p>
        </p:txBody>
      </p:sp>
    </p:spTree>
    <p:extLst>
      <p:ext uri="{BB962C8B-B14F-4D97-AF65-F5344CB8AC3E}">
        <p14:creationId xmlns:p14="http://schemas.microsoft.com/office/powerpoint/2010/main" val="3552381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F06308-0F28-43BA-B1BC-F648BBE743EE}" type="slidenum">
              <a:rPr lang="en-US" smtClean="0"/>
              <a:t>23</a:t>
            </a:fld>
            <a:endParaRPr lang="en-US"/>
          </a:p>
        </p:txBody>
      </p:sp>
    </p:spTree>
    <p:extLst>
      <p:ext uri="{BB962C8B-B14F-4D97-AF65-F5344CB8AC3E}">
        <p14:creationId xmlns:p14="http://schemas.microsoft.com/office/powerpoint/2010/main" val="1694665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2BB7B51D-96F4-4805-B77F-A8B19221B846}" type="datetimeFigureOut">
              <a:rPr lang="en-US" smtClean="0"/>
              <a:t>9/9/2013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BA4EB90-DF26-471D-A588-5AA87534280A}"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B7B51D-96F4-4805-B77F-A8B19221B846}"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4EB90-DF26-471D-A588-5AA87534280A}"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B7B51D-96F4-4805-B77F-A8B19221B846}"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4EB90-DF26-471D-A588-5AA87534280A}"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B7B51D-96F4-4805-B77F-A8B19221B846}"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4EB90-DF26-471D-A588-5AA87534280A}"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B7B51D-96F4-4805-B77F-A8B19221B846}"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4EB90-DF26-471D-A588-5AA87534280A}" type="slidenum">
              <a:rPr lang="en-US" smtClean="0"/>
              <a:t>‹#›</a:t>
            </a:fld>
            <a:endParaRPr lang="en-US"/>
          </a:p>
        </p:txBody>
      </p:sp>
    </p:spTree>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BB7B51D-96F4-4805-B77F-A8B19221B846}" type="datetimeFigureOut">
              <a:rPr lang="en-US" smtClean="0"/>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4EB90-DF26-471D-A588-5AA87534280A}"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B7B51D-96F4-4805-B77F-A8B19221B846}" type="datetimeFigureOut">
              <a:rPr lang="en-US" smtClean="0"/>
              <a:t>9/9/2013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A4EB90-DF26-471D-A588-5AA87534280A}"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B7B51D-96F4-4805-B77F-A8B19221B846}" type="datetimeFigureOut">
              <a:rPr lang="en-US" smtClean="0"/>
              <a:t>9/9/2013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A4EB90-DF26-471D-A588-5AA87534280A}"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7B51D-96F4-4805-B77F-A8B19221B846}" type="datetimeFigureOut">
              <a:rPr lang="en-US" smtClean="0"/>
              <a:t>9/9/2013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A4EB90-DF26-471D-A588-5AA87534280A}" type="slidenum">
              <a:rPr lang="en-US" smtClean="0"/>
              <a:t>‹#›</a:t>
            </a:fld>
            <a:endParaRPr lang="en-US"/>
          </a:p>
        </p:txBody>
      </p:sp>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B7B51D-96F4-4805-B77F-A8B19221B846}" type="datetimeFigureOut">
              <a:rPr lang="en-US" smtClean="0"/>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4EB90-DF26-471D-A588-5AA87534280A}" type="slidenum">
              <a:rPr lang="en-US" smtClean="0"/>
              <a:t>‹#›</a:t>
            </a:fld>
            <a:endParaRPr lang="en-US"/>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B7B51D-96F4-4805-B77F-A8B19221B846}" type="datetimeFigureOut">
              <a:rPr lang="en-US" smtClean="0"/>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4EB90-DF26-471D-A588-5AA87534280A}" type="slidenum">
              <a:rPr lang="en-US" smtClean="0"/>
              <a:t>‹#›</a:t>
            </a:fld>
            <a:endParaRPr lang="en-US"/>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2BB7B51D-96F4-4805-B77F-A8B19221B846}" type="datetimeFigureOut">
              <a:rPr lang="en-US" smtClean="0"/>
              <a:t>9/9/2013</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EBA4EB90-DF26-471D-A588-5AA87534280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0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1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2.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2.xml"/><Relationship Id="rId4" Type="http://schemas.microsoft.com/office/2007/relationships/hdphoto" Target="../media/hdphoto10.wdp"/></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2.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gif"/><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8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3.gif"/><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31.pn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132.png"/></Relationships>
</file>

<file path=ppt/slides/_rels/slide93.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smtClean="0"/>
              <a:t>Autosomal DNA</a:t>
            </a:r>
            <a:endParaRPr lang="en-US" dirty="0"/>
          </a:p>
        </p:txBody>
      </p:sp>
    </p:spTree>
    <p:extLst>
      <p:ext uri="{BB962C8B-B14F-4D97-AF65-F5344CB8AC3E}">
        <p14:creationId xmlns:p14="http://schemas.microsoft.com/office/powerpoint/2010/main" val="3257781109"/>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p:txBody>
      </p:sp>
      <p:sp>
        <p:nvSpPr>
          <p:cNvPr id="2" name="Title 1"/>
          <p:cNvSpPr>
            <a:spLocks noGrp="1"/>
          </p:cNvSpPr>
          <p:nvPr>
            <p:ph type="title"/>
          </p:nvPr>
        </p:nvSpPr>
        <p:spPr/>
        <p:txBody>
          <a:bodyPr/>
          <a:lstStyle/>
          <a:p>
            <a:r>
              <a:rPr lang="en-US" dirty="0" smtClean="0"/>
              <a:t>Y &amp; mtDNA Inheritance</a:t>
            </a:r>
            <a:endParaRPr lang="en-US" dirty="0"/>
          </a:p>
        </p:txBody>
      </p:sp>
      <p:pic>
        <p:nvPicPr>
          <p:cNvPr id="2050" name="Picture 2" descr="http://media.myfoxatlanta.com/Genome/family_tre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260405"/>
            <a:ext cx="6505575" cy="4276726"/>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8162500">
            <a:off x="6911057" y="1900129"/>
            <a:ext cx="6096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3434578">
            <a:off x="1558775" y="1882385"/>
            <a:ext cx="6096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2400300" y="1641764"/>
            <a:ext cx="990600" cy="73640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6188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42" presetClass="path" presetSubtype="0" accel="50000" decel="50000" fill="hold" grpId="0" nodeType="afterEffect">
                                  <p:stCondLst>
                                    <p:cond delay="500"/>
                                  </p:stCondLst>
                                  <p:childTnLst>
                                    <p:animMotion origin="layout" path="M 5.55556E-7 -3.7037E-7 L 0.23785 0.49213 " pathEditMode="relative" rAng="0" ptsTypes="AA">
                                      <p:cBhvr>
                                        <p:cTn id="15" dur="2000" fill="hold"/>
                                        <p:tgtEl>
                                          <p:spTgt spid="6"/>
                                        </p:tgtEl>
                                        <p:attrNameLst>
                                          <p:attrName>ppt_x</p:attrName>
                                          <p:attrName>ppt_y</p:attrName>
                                        </p:attrNameLst>
                                      </p:cBhvr>
                                      <p:rCtr x="11892" y="24606"/>
                                    </p:animMotion>
                                  </p:childTnLst>
                                </p:cTn>
                              </p:par>
                            </p:childTnLst>
                          </p:cTn>
                        </p:par>
                        <p:par>
                          <p:cTn id="16" fill="hold">
                            <p:stCondLst>
                              <p:cond delay="3500"/>
                            </p:stCondLst>
                            <p:childTnLst>
                              <p:par>
                                <p:cTn id="17" presetID="10" presetClass="entr" presetSubtype="0" fill="hold" grpId="2"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4000"/>
                            </p:stCondLst>
                            <p:childTnLst>
                              <p:par>
                                <p:cTn id="21" presetID="42" presetClass="path" presetSubtype="0" accel="50000" decel="50000" fill="hold" grpId="0" nodeType="afterEffect">
                                  <p:stCondLst>
                                    <p:cond delay="500"/>
                                  </p:stCondLst>
                                  <p:childTnLst>
                                    <p:animMotion origin="layout" path="M -2.5E-6 3.33333E-6 L -0.22239 0.48958 " pathEditMode="relative" rAng="0" ptsTypes="AA">
                                      <p:cBhvr>
                                        <p:cTn id="22" dur="2000" fill="hold"/>
                                        <p:tgtEl>
                                          <p:spTgt spid="5"/>
                                        </p:tgtEl>
                                        <p:attrNameLst>
                                          <p:attrName>ppt_x</p:attrName>
                                          <p:attrName>ppt_y</p:attrName>
                                        </p:attrNameLst>
                                      </p:cBhvr>
                                      <p:rCtr x="-11128" y="24468"/>
                                    </p:animMotion>
                                  </p:childTnLst>
                                </p:cTn>
                              </p:par>
                            </p:childTnLst>
                          </p:cTn>
                        </p:par>
                        <p:par>
                          <p:cTn id="23" fill="hold">
                            <p:stCondLst>
                              <p:cond delay="6500"/>
                            </p:stCondLst>
                            <p:childTnLst>
                              <p:par>
                                <p:cTn id="24" presetID="10" presetClass="entr" presetSubtype="0" fill="hold" grpId="1"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7000"/>
                            </p:stCondLst>
                            <p:childTnLst>
                              <p:par>
                                <p:cTn id="28" presetID="42" presetClass="path" presetSubtype="0" accel="50000" decel="50000" fill="hold" grpId="0" nodeType="afterEffect">
                                  <p:stCondLst>
                                    <p:cond delay="0"/>
                                  </p:stCondLst>
                                  <p:childTnLst>
                                    <p:animMotion origin="layout" path="M 3.33333E-6 4.44444E-6 L 0.35 0.00694 " pathEditMode="relative" rAng="0" ptsTypes="AA">
                                      <p:cBhvr>
                                        <p:cTn id="29" dur="2000" fill="hold"/>
                                        <p:tgtEl>
                                          <p:spTgt spid="4"/>
                                        </p:tgtEl>
                                        <p:attrNameLst>
                                          <p:attrName>ppt_x</p:attrName>
                                          <p:attrName>ppt_y</p:attrName>
                                        </p:attrNameLst>
                                      </p:cBhvr>
                                      <p:rCtr x="17500" y="347"/>
                                    </p:animMotion>
                                  </p:childTnLst>
                                </p:cTn>
                              </p:par>
                            </p:childTnLst>
                          </p:cTn>
                        </p:par>
                        <p:par>
                          <p:cTn id="30" fill="hold">
                            <p:stCondLst>
                              <p:cond delay="9000"/>
                            </p:stCondLst>
                            <p:childTnLst>
                              <p:par>
                                <p:cTn id="31" presetID="42" presetClass="path" presetSubtype="0" accel="50000" decel="50000" fill="hold" grpId="2" nodeType="afterEffect">
                                  <p:stCondLst>
                                    <p:cond delay="0"/>
                                  </p:stCondLst>
                                  <p:childTnLst>
                                    <p:animMotion origin="layout" path="M 0.35 0.00694 L 0.1 0.15138 " pathEditMode="relative" rAng="0" ptsTypes="AA">
                                      <p:cBhvr>
                                        <p:cTn id="32" dur="2000" fill="hold"/>
                                        <p:tgtEl>
                                          <p:spTgt spid="4"/>
                                        </p:tgtEl>
                                        <p:attrNameLst>
                                          <p:attrName>ppt_x</p:attrName>
                                          <p:attrName>ppt_y</p:attrName>
                                        </p:attrNameLst>
                                      </p:cBhvr>
                                      <p:rCtr x="-12500" y="7222"/>
                                    </p:animMotion>
                                  </p:childTnLst>
                                </p:cTn>
                              </p:par>
                            </p:childTnLst>
                          </p:cTn>
                        </p:par>
                        <p:par>
                          <p:cTn id="33" fill="hold">
                            <p:stCondLst>
                              <p:cond delay="11000"/>
                            </p:stCondLst>
                            <p:childTnLst>
                              <p:par>
                                <p:cTn id="34" presetID="42" presetClass="path" presetSubtype="0" accel="50000" decel="50000" fill="hold" grpId="3" nodeType="afterEffect">
                                  <p:stCondLst>
                                    <p:cond delay="0"/>
                                  </p:stCondLst>
                                  <p:childTnLst>
                                    <p:animMotion origin="layout" path="M 0.1 0.15138 L 0.24166 0.15138 " pathEditMode="relative" rAng="0" ptsTypes="AA">
                                      <p:cBhvr>
                                        <p:cTn id="35" dur="2000" fill="hold"/>
                                        <p:tgtEl>
                                          <p:spTgt spid="4"/>
                                        </p:tgtEl>
                                        <p:attrNameLst>
                                          <p:attrName>ppt_x</p:attrName>
                                          <p:attrName>ppt_y</p:attrName>
                                        </p:attrNameLst>
                                      </p:cBhvr>
                                      <p:rCtr x="70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2" animBg="1"/>
      <p:bldP spid="6" grpId="0" animBg="1"/>
      <p:bldP spid="6" grpId="1" animBg="1"/>
      <p:bldP spid="4" grpId="0" animBg="1"/>
      <p:bldP spid="4" grpId="1" animBg="1"/>
      <p:bldP spid="4" grpId="2" animBg="1"/>
      <p:bldP spid="4" grpId="3"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38138"/>
            <a:ext cx="4152900" cy="618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391" y="338138"/>
            <a:ext cx="4159319" cy="618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858982" y="1537854"/>
            <a:ext cx="381000" cy="457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762991" y="2362200"/>
            <a:ext cx="381000" cy="457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391" y="338139"/>
            <a:ext cx="4159319" cy="618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wn Arrow 10"/>
          <p:cNvSpPr/>
          <p:nvPr/>
        </p:nvSpPr>
        <p:spPr>
          <a:xfrm>
            <a:off x="5216236" y="1537853"/>
            <a:ext cx="381000" cy="457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124263" y="2362200"/>
            <a:ext cx="381000" cy="457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81991" y="3505200"/>
            <a:ext cx="6151418" cy="2062103"/>
          </a:xfrm>
          <a:prstGeom prst="rect">
            <a:avLst/>
          </a:prstGeom>
          <a:solidFill>
            <a:schemeClr val="accent2">
              <a:lumMod val="60000"/>
              <a:lumOff val="40000"/>
            </a:schemeClr>
          </a:solidFill>
          <a:ln w="38100">
            <a:solidFill>
              <a:schemeClr val="tx1"/>
            </a:solidFill>
          </a:ln>
          <a:effectLst>
            <a:outerShdw blurRad="76200" dist="12700" dir="2700000" sy="-23000" kx="-800400" algn="bl" rotWithShape="0">
              <a:prstClr val="black">
                <a:alpha val="20000"/>
              </a:prstClr>
            </a:outerShdw>
          </a:effectLst>
        </p:spPr>
        <p:txBody>
          <a:bodyPr wrap="square" rtlCol="0">
            <a:spAutoFit/>
          </a:bodyPr>
          <a:lstStyle/>
          <a:p>
            <a:r>
              <a:rPr lang="en-US" sz="3200" dirty="0" smtClean="0"/>
              <a:t>So I now have segments on chromosomes 4 and 8 that are probably from the parents of the two great-grandmother sisters.</a:t>
            </a:r>
            <a:endParaRPr lang="en-US" sz="3200" dirty="0"/>
          </a:p>
        </p:txBody>
      </p:sp>
    </p:spTree>
    <p:extLst>
      <p:ext uri="{BB962C8B-B14F-4D97-AF65-F5344CB8AC3E}">
        <p14:creationId xmlns:p14="http://schemas.microsoft.com/office/powerpoint/2010/main" val="8081480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4099"/>
                                        </p:tgtEl>
                                        <p:attrNameLst>
                                          <p:attrName>ppt_x</p:attrName>
                                        </p:attrNameLst>
                                      </p:cBhvr>
                                      <p:tavLst>
                                        <p:tav tm="0">
                                          <p:val>
                                            <p:strVal val="ppt_x"/>
                                          </p:val>
                                        </p:tav>
                                        <p:tav tm="100000">
                                          <p:val>
                                            <p:strVal val="ppt_x"/>
                                          </p:val>
                                        </p:tav>
                                      </p:tavLst>
                                    </p:anim>
                                    <p:anim calcmode="lin" valueType="num">
                                      <p:cBhvr additive="base">
                                        <p:cTn id="17" dur="500"/>
                                        <p:tgtEl>
                                          <p:spTgt spid="4099"/>
                                        </p:tgtEl>
                                        <p:attrNameLst>
                                          <p:attrName>ppt_y</p:attrName>
                                        </p:attrNameLst>
                                      </p:cBhvr>
                                      <p:tavLst>
                                        <p:tav tm="0">
                                          <p:val>
                                            <p:strVal val="ppt_y"/>
                                          </p:val>
                                        </p:tav>
                                        <p:tav tm="100000">
                                          <p:val>
                                            <p:strVal val="1+ppt_h/2"/>
                                          </p:val>
                                        </p:tav>
                                      </p:tavLst>
                                    </p:anim>
                                    <p:set>
                                      <p:cBhvr>
                                        <p:cTn id="18" dur="1" fill="hold">
                                          <p:stCondLst>
                                            <p:cond delay="499"/>
                                          </p:stCondLst>
                                        </p:cTn>
                                        <p:tgtEl>
                                          <p:spTgt spid="4099"/>
                                        </p:tgtEl>
                                        <p:attrNameLst>
                                          <p:attrName>style.visibility</p:attrName>
                                        </p:attrNameLst>
                                      </p:cBhvr>
                                      <p:to>
                                        <p:strVal val="hidden"/>
                                      </p:to>
                                    </p:set>
                                  </p:childTnLst>
                                </p:cTn>
                              </p:par>
                            </p:childTnLst>
                          </p:cTn>
                        </p:par>
                        <p:par>
                          <p:cTn id="19" fill="hold">
                            <p:stCondLst>
                              <p:cond delay="500"/>
                            </p:stCondLst>
                            <p:childTnLst>
                              <p:par>
                                <p:cTn id="20" presetID="2" presetClass="entr" presetSubtype="1" fill="hold" nodeType="after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additive="base">
                                        <p:cTn id="22" dur="500" fill="hold"/>
                                        <p:tgtEl>
                                          <p:spTgt spid="5123"/>
                                        </p:tgtEl>
                                        <p:attrNameLst>
                                          <p:attrName>ppt_x</p:attrName>
                                        </p:attrNameLst>
                                      </p:cBhvr>
                                      <p:tavLst>
                                        <p:tav tm="0">
                                          <p:val>
                                            <p:strVal val="#ppt_x"/>
                                          </p:val>
                                        </p:tav>
                                        <p:tav tm="100000">
                                          <p:val>
                                            <p:strVal val="#ppt_x"/>
                                          </p:val>
                                        </p:tav>
                                      </p:tavLst>
                                    </p:anim>
                                    <p:anim calcmode="lin" valueType="num">
                                      <p:cBhvr additive="base">
                                        <p:cTn id="23" dur="500" fill="hold"/>
                                        <p:tgtEl>
                                          <p:spTgt spid="512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2" grpId="0" animBg="1"/>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Chart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696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445697"/>
      </p:ext>
    </p:extLst>
  </p:cSld>
  <p:clrMapOvr>
    <a:masterClrMapping/>
  </p:clrMapOvr>
  <p:transition spd="slow">
    <p:pull/>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63118153"/>
              </p:ext>
            </p:extLst>
          </p:nvPr>
        </p:nvGraphicFramePr>
        <p:xfrm>
          <a:off x="685800" y="609600"/>
          <a:ext cx="77724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2657654"/>
      </p:ext>
    </p:extLst>
  </p:cSld>
  <p:clrMapOvr>
    <a:masterClrMapping/>
  </p:clrMapOvr>
  <p:transition spd="slow">
    <p:pull/>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6" name="Content Placeholder 3"/>
          <p:cNvGraphicFramePr>
            <a:graphicFrameLocks noGrp="1"/>
          </p:cNvGraphicFramePr>
          <p:nvPr/>
        </p:nvGraphicFramePr>
        <p:xfrm>
          <a:off x="654050" y="137318"/>
          <a:ext cx="7835900" cy="6583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9837667"/>
      </p:ext>
    </p:extLst>
  </p:cSld>
  <p:clrMapOvr>
    <a:masterClrMapping/>
  </p:clrMapOvr>
  <p:transition spd="slow">
    <p:pull/>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3517968178"/>
              </p:ext>
            </p:extLst>
          </p:nvPr>
        </p:nvGraphicFramePr>
        <p:xfrm>
          <a:off x="1371600" y="131618"/>
          <a:ext cx="6477000" cy="6705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9040098"/>
      </p:ext>
    </p:extLst>
  </p:cSld>
  <p:clrMapOvr>
    <a:masterClrMapping/>
  </p:clrMapOvr>
  <p:transition spd="slow">
    <p:pull/>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209801"/>
            <a:ext cx="7745505" cy="4648200"/>
          </a:xfrm>
        </p:spPr>
        <p:txBody>
          <a:bodyPr>
            <a:noAutofit/>
          </a:bodyPr>
          <a:lstStyle/>
          <a:p>
            <a:r>
              <a:rPr lang="en-US" sz="1400" dirty="0"/>
              <a:t># </a:t>
            </a:r>
            <a:r>
              <a:rPr lang="en-US" sz="1400" dirty="0" err="1"/>
              <a:t>rsid</a:t>
            </a:r>
            <a:r>
              <a:rPr lang="en-US" sz="1400" dirty="0"/>
              <a:t>	 </a:t>
            </a:r>
            <a:r>
              <a:rPr lang="en-US" sz="1400" dirty="0" smtClean="0"/>
              <a:t>        chromosome</a:t>
            </a:r>
            <a:r>
              <a:rPr lang="en-US" sz="1400" dirty="0"/>
              <a:t>	position	genotype</a:t>
            </a:r>
          </a:p>
          <a:p>
            <a:r>
              <a:rPr lang="en-US" sz="1400" dirty="0"/>
              <a:t>rs4477212	1	72017	AA</a:t>
            </a:r>
          </a:p>
          <a:p>
            <a:r>
              <a:rPr lang="en-US" sz="1400" dirty="0"/>
              <a:t>rs3094315	1	742429	AA</a:t>
            </a:r>
          </a:p>
          <a:p>
            <a:r>
              <a:rPr lang="en-US" sz="1400" dirty="0"/>
              <a:t>rs3131972	1	742584	</a:t>
            </a:r>
            <a:r>
              <a:rPr lang="en-US" sz="1400" dirty="0" err="1"/>
              <a:t>GG</a:t>
            </a:r>
            <a:endParaRPr lang="en-US" sz="1400" dirty="0"/>
          </a:p>
          <a:p>
            <a:r>
              <a:rPr lang="en-US" sz="1400" dirty="0"/>
              <a:t>rs12124819	1	766409	AG</a:t>
            </a:r>
          </a:p>
          <a:p>
            <a:r>
              <a:rPr lang="en-US" sz="1400" dirty="0"/>
              <a:t>rs11240777	1	788822	</a:t>
            </a:r>
            <a:r>
              <a:rPr lang="en-US" sz="1400" dirty="0" err="1"/>
              <a:t>GG</a:t>
            </a:r>
            <a:endParaRPr lang="en-US" sz="1400" dirty="0"/>
          </a:p>
          <a:p>
            <a:r>
              <a:rPr lang="en-US" sz="1400" dirty="0"/>
              <a:t>rs6681049	1	789870	CC</a:t>
            </a:r>
          </a:p>
          <a:p>
            <a:r>
              <a:rPr lang="en-US" sz="1400" dirty="0"/>
              <a:t>rs4970383	1	828418	AA</a:t>
            </a:r>
          </a:p>
          <a:p>
            <a:r>
              <a:rPr lang="en-US" sz="1400" dirty="0"/>
              <a:t>rs4475691	1	836671	</a:t>
            </a:r>
            <a:r>
              <a:rPr lang="en-US" sz="1400" dirty="0" err="1"/>
              <a:t>TT</a:t>
            </a:r>
            <a:endParaRPr lang="en-US" sz="1400" dirty="0"/>
          </a:p>
          <a:p>
            <a:r>
              <a:rPr lang="en-US" sz="1400" dirty="0"/>
              <a:t>rs7537756	1	844113	AG</a:t>
            </a:r>
          </a:p>
          <a:p>
            <a:r>
              <a:rPr lang="en-US" sz="1400" dirty="0"/>
              <a:t>rs13302982	1	851671	AG</a:t>
            </a:r>
          </a:p>
          <a:p>
            <a:r>
              <a:rPr lang="en-US" sz="1400" dirty="0"/>
              <a:t>rs1110052	1	863421	</a:t>
            </a:r>
            <a:r>
              <a:rPr lang="en-US" sz="1400" dirty="0" err="1"/>
              <a:t>GG</a:t>
            </a:r>
            <a:endParaRPr lang="en-US" sz="1400" dirty="0"/>
          </a:p>
          <a:p>
            <a:r>
              <a:rPr lang="en-US" sz="1400" dirty="0"/>
              <a:t>rs2272756	1	871896	AG</a:t>
            </a:r>
          </a:p>
          <a:p>
            <a:r>
              <a:rPr lang="en-US" sz="1400" dirty="0"/>
              <a:t>rs3748597	1	878522	CC</a:t>
            </a:r>
          </a:p>
          <a:p>
            <a:r>
              <a:rPr lang="en-US" sz="1400" dirty="0"/>
              <a:t>rs13303106	1	881808	AA</a:t>
            </a:r>
          </a:p>
          <a:p>
            <a:r>
              <a:rPr lang="en-US" sz="1400" dirty="0"/>
              <a:t>rs28415373	1	883844	CC</a:t>
            </a:r>
          </a:p>
          <a:p>
            <a:r>
              <a:rPr lang="en-US" sz="1400" dirty="0"/>
              <a:t>rs13303010	1	884436	AG</a:t>
            </a:r>
          </a:p>
          <a:p>
            <a:r>
              <a:rPr lang="en-US" sz="1400" dirty="0"/>
              <a:t>rs6696281	1	892967	</a:t>
            </a:r>
            <a:r>
              <a:rPr lang="en-US" sz="1400" dirty="0" err="1" smtClean="0"/>
              <a:t>TT</a:t>
            </a:r>
            <a:endParaRPr lang="en-US" sz="1400" dirty="0"/>
          </a:p>
        </p:txBody>
      </p:sp>
      <p:sp>
        <p:nvSpPr>
          <p:cNvPr id="3" name="Title 2"/>
          <p:cNvSpPr>
            <a:spLocks noGrp="1"/>
          </p:cNvSpPr>
          <p:nvPr>
            <p:ph type="title"/>
          </p:nvPr>
        </p:nvSpPr>
        <p:spPr>
          <a:xfrm>
            <a:off x="685800" y="228600"/>
            <a:ext cx="7756263" cy="1054250"/>
          </a:xfrm>
        </p:spPr>
        <p:txBody>
          <a:bodyPr/>
          <a:lstStyle/>
          <a:p>
            <a:r>
              <a:rPr lang="en-US" dirty="0" smtClean="0"/>
              <a:t>Or you can download your entire genome</a:t>
            </a:r>
            <a:endParaRPr lang="en-US" dirty="0"/>
          </a:p>
        </p:txBody>
      </p:sp>
    </p:spTree>
    <p:extLst>
      <p:ext uri="{BB962C8B-B14F-4D97-AF65-F5344CB8AC3E}">
        <p14:creationId xmlns:p14="http://schemas.microsoft.com/office/powerpoint/2010/main" val="3221724154"/>
      </p:ext>
    </p:extLst>
  </p:cSld>
  <p:clrMapOvr>
    <a:masterClrMapping/>
  </p:clrMapOvr>
  <p:transition spd="slow">
    <p:pull/>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381053"/>
          </a:xfrm>
        </p:spPr>
        <p:txBody>
          <a:bodyPr>
            <a:noAutofit/>
          </a:bodyPr>
          <a:lstStyle/>
          <a:p>
            <a:r>
              <a:rPr lang="en-US" sz="1400" dirty="0"/>
              <a:t># </a:t>
            </a:r>
            <a:r>
              <a:rPr lang="en-US" sz="1400" dirty="0" err="1"/>
              <a:t>rsid</a:t>
            </a:r>
            <a:r>
              <a:rPr lang="en-US" sz="1400" dirty="0"/>
              <a:t>	         chromosome	position	genotype</a:t>
            </a:r>
          </a:p>
          <a:p>
            <a:r>
              <a:rPr lang="en-US" sz="1400" dirty="0" smtClean="0"/>
              <a:t>rs28698289</a:t>
            </a:r>
            <a:r>
              <a:rPr lang="en-US" sz="1400" dirty="0"/>
              <a:t>	Y	57437890	G</a:t>
            </a:r>
          </a:p>
          <a:p>
            <a:r>
              <a:rPr lang="en-US" sz="1400" dirty="0"/>
              <a:t>rs2334088	Y	57438752	A</a:t>
            </a:r>
          </a:p>
          <a:p>
            <a:r>
              <a:rPr lang="en-US" sz="1400" dirty="0"/>
              <a:t>rs6568298	Y	57439116	T</a:t>
            </a:r>
          </a:p>
          <a:p>
            <a:r>
              <a:rPr lang="en-US" sz="1400" dirty="0"/>
              <a:t>rs4047343	Y	57440310	G</a:t>
            </a:r>
          </a:p>
          <a:p>
            <a:r>
              <a:rPr lang="en-US" sz="1400" dirty="0"/>
              <a:t>rs6568295	Y	57440901	G</a:t>
            </a:r>
          </a:p>
          <a:p>
            <a:r>
              <a:rPr lang="en-US" sz="1400" dirty="0"/>
              <a:t>rs2334083	Y	57441719	C</a:t>
            </a:r>
          </a:p>
          <a:p>
            <a:r>
              <a:rPr lang="en-US" sz="1400" dirty="0"/>
              <a:t>rs9724556	Y	57442197	C</a:t>
            </a:r>
          </a:p>
          <a:p>
            <a:r>
              <a:rPr lang="en-US" sz="1400" dirty="0">
                <a:solidFill>
                  <a:srgbClr val="FF0000"/>
                </a:solidFill>
              </a:rPr>
              <a:t>i4001200	MT	3	T</a:t>
            </a:r>
          </a:p>
          <a:p>
            <a:r>
              <a:rPr lang="en-US" sz="1400" dirty="0">
                <a:solidFill>
                  <a:srgbClr val="FF0000"/>
                </a:solidFill>
              </a:rPr>
              <a:t>i4001110	MT	7	A</a:t>
            </a:r>
          </a:p>
          <a:p>
            <a:r>
              <a:rPr lang="en-US" sz="1400" dirty="0">
                <a:solidFill>
                  <a:srgbClr val="FF0000"/>
                </a:solidFill>
              </a:rPr>
              <a:t>i4001358	MT	9	G</a:t>
            </a:r>
          </a:p>
          <a:p>
            <a:r>
              <a:rPr lang="en-US" sz="1400" dirty="0">
                <a:solidFill>
                  <a:srgbClr val="FF0000"/>
                </a:solidFill>
              </a:rPr>
              <a:t>i4000553	MT	26	C</a:t>
            </a:r>
          </a:p>
          <a:p>
            <a:r>
              <a:rPr lang="en-US" sz="1400" dirty="0">
                <a:solidFill>
                  <a:srgbClr val="FF0000"/>
                </a:solidFill>
              </a:rPr>
              <a:t>i4001079	MT	40	T</a:t>
            </a:r>
          </a:p>
          <a:p>
            <a:r>
              <a:rPr lang="en-US" sz="1400" dirty="0">
                <a:solidFill>
                  <a:srgbClr val="FF0000"/>
                </a:solidFill>
              </a:rPr>
              <a:t>i4001190	MT	41	C</a:t>
            </a:r>
          </a:p>
          <a:p>
            <a:r>
              <a:rPr lang="en-US" sz="1400" dirty="0">
                <a:solidFill>
                  <a:srgbClr val="FF0000"/>
                </a:solidFill>
              </a:rPr>
              <a:t>i4000964	MT	43	C</a:t>
            </a:r>
          </a:p>
          <a:p>
            <a:r>
              <a:rPr lang="en-US" sz="1400" dirty="0">
                <a:solidFill>
                  <a:srgbClr val="FF0000"/>
                </a:solidFill>
              </a:rPr>
              <a:t>i4001177	MT	46	T</a:t>
            </a:r>
          </a:p>
          <a:p>
            <a:r>
              <a:rPr lang="en-US" sz="1400" dirty="0">
                <a:solidFill>
                  <a:srgbClr val="FF0000"/>
                </a:solidFill>
              </a:rPr>
              <a:t>i4000987	MT	49	A</a:t>
            </a:r>
          </a:p>
        </p:txBody>
      </p:sp>
      <p:sp>
        <p:nvSpPr>
          <p:cNvPr id="3" name="Title 2"/>
          <p:cNvSpPr>
            <a:spLocks noGrp="1"/>
          </p:cNvSpPr>
          <p:nvPr>
            <p:ph type="title"/>
          </p:nvPr>
        </p:nvSpPr>
        <p:spPr/>
        <p:txBody>
          <a:bodyPr/>
          <a:lstStyle/>
          <a:p>
            <a:r>
              <a:rPr lang="en-US" dirty="0" smtClean="0"/>
              <a:t>Even Y and mtDNA</a:t>
            </a:r>
            <a:endParaRPr lang="en-US" dirty="0"/>
          </a:p>
        </p:txBody>
      </p:sp>
    </p:spTree>
    <p:extLst>
      <p:ext uri="{BB962C8B-B14F-4D97-AF65-F5344CB8AC3E}">
        <p14:creationId xmlns:p14="http://schemas.microsoft.com/office/powerpoint/2010/main" val="3317588088"/>
      </p:ext>
    </p:extLst>
  </p:cSld>
  <p:clrMapOvr>
    <a:masterClrMapping/>
  </p:clrMapOvr>
  <p:transition spd="slow">
    <p:pull/>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But don’t forget, you can’t compare your Y and mtDNA markers using </a:t>
            </a:r>
            <a:r>
              <a:rPr lang="en-US" dirty="0" err="1" smtClean="0"/>
              <a:t>STRs</a:t>
            </a:r>
            <a:r>
              <a:rPr lang="en-US" dirty="0" smtClean="0"/>
              <a:t> to the markers using </a:t>
            </a:r>
            <a:r>
              <a:rPr lang="en-US" dirty="0" err="1" smtClean="0"/>
              <a:t>SNPs</a:t>
            </a:r>
            <a:r>
              <a:rPr lang="en-US" dirty="0" smtClean="0"/>
              <a:t>.</a:t>
            </a:r>
          </a:p>
          <a:p>
            <a:r>
              <a:rPr lang="en-US" dirty="0" smtClean="0"/>
              <a:t>Those are two entirely different marker systems.</a:t>
            </a:r>
          </a:p>
          <a:p>
            <a:r>
              <a:rPr lang="en-US" dirty="0" smtClean="0"/>
              <a:t>And there’s no way to convert one to the other.</a:t>
            </a:r>
            <a:endParaRPr lang="en-US" dirty="0"/>
          </a:p>
        </p:txBody>
      </p:sp>
      <p:sp>
        <p:nvSpPr>
          <p:cNvPr id="3" name="Title 2"/>
          <p:cNvSpPr>
            <a:spLocks noGrp="1"/>
          </p:cNvSpPr>
          <p:nvPr>
            <p:ph type="title"/>
          </p:nvPr>
        </p:nvSpPr>
        <p:spPr/>
        <p:txBody>
          <a:bodyPr/>
          <a:lstStyle/>
          <a:p>
            <a:r>
              <a:rPr lang="en-US" dirty="0" err="1" smtClean="0"/>
              <a:t>STR</a:t>
            </a:r>
            <a:r>
              <a:rPr lang="en-US" dirty="0" smtClean="0"/>
              <a:t> ≠ </a:t>
            </a:r>
            <a:r>
              <a:rPr lang="en-US" dirty="0" err="1" smtClean="0"/>
              <a:t>SNP</a:t>
            </a:r>
            <a:endParaRPr lang="en-US" dirty="0"/>
          </a:p>
        </p:txBody>
      </p:sp>
    </p:spTree>
    <p:extLst>
      <p:ext uri="{BB962C8B-B14F-4D97-AF65-F5344CB8AC3E}">
        <p14:creationId xmlns:p14="http://schemas.microsoft.com/office/powerpoint/2010/main" val="3402369965"/>
      </p:ext>
    </p:extLst>
  </p:cSld>
  <p:clrMapOvr>
    <a:masterClrMapping/>
  </p:clrMapOvr>
  <p:transition spd="slow">
    <p:pull/>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sz="4800" dirty="0" err="1" smtClean="0"/>
              <a:t>Downoading</a:t>
            </a:r>
            <a:r>
              <a:rPr lang="en-US" sz="4800" dirty="0" smtClean="0"/>
              <a:t> Your Genome</a:t>
            </a:r>
            <a:endParaRPr lang="en-US" sz="4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622425"/>
            <a:ext cx="7829550" cy="361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730827" y="936625"/>
            <a:ext cx="457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654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4400" dirty="0" err="1"/>
              <a:t>Downoading</a:t>
            </a:r>
            <a:r>
              <a:rPr lang="en-US" sz="4400" dirty="0"/>
              <a:t> Your Genome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92" y="1606261"/>
            <a:ext cx="776605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rot="5400000">
            <a:off x="2382982" y="3127663"/>
            <a:ext cx="609600" cy="6511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23551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248347"/>
            <a:ext cx="7745505" cy="4533453"/>
          </a:xfrm>
        </p:spPr>
        <p:txBody>
          <a:bodyPr>
            <a:normAutofit/>
          </a:bodyPr>
          <a:lstStyle/>
          <a:p>
            <a:r>
              <a:rPr lang="en-US" dirty="0"/>
              <a:t>The </a:t>
            </a:r>
            <a:r>
              <a:rPr lang="en-US" sz="3200" dirty="0"/>
              <a:t>Y</a:t>
            </a:r>
            <a:r>
              <a:rPr lang="en-US" dirty="0"/>
              <a:t>  and </a:t>
            </a:r>
            <a:r>
              <a:rPr lang="en-US" sz="3200" dirty="0"/>
              <a:t>mtDNA</a:t>
            </a:r>
            <a:r>
              <a:rPr lang="en-US" dirty="0"/>
              <a:t> contain two types of ancestral markers. </a:t>
            </a:r>
          </a:p>
          <a:p>
            <a:pPr marL="0" indent="0">
              <a:buNone/>
            </a:pPr>
            <a:endParaRPr lang="en-US" dirty="0"/>
          </a:p>
          <a:p>
            <a:endParaRPr lang="en-US" b="1" dirty="0"/>
          </a:p>
          <a:p>
            <a:pPr marL="0" indent="0" algn="ctr">
              <a:buNone/>
            </a:pPr>
            <a:r>
              <a:rPr lang="en-US" b="1" dirty="0"/>
              <a:t>short tandem repeats</a:t>
            </a:r>
            <a:r>
              <a:rPr lang="en-US" dirty="0"/>
              <a:t>, aka microsatellites.</a:t>
            </a:r>
          </a:p>
          <a:p>
            <a:pPr marL="0" indent="0" algn="ctr">
              <a:buNone/>
            </a:pPr>
            <a:r>
              <a:rPr lang="en-US" dirty="0" err="1"/>
              <a:t>STRs</a:t>
            </a:r>
            <a:r>
              <a:rPr lang="en-US" dirty="0"/>
              <a:t> appear to be useless.</a:t>
            </a:r>
          </a:p>
          <a:p>
            <a:pPr marL="0" indent="0" algn="ctr">
              <a:buNone/>
            </a:pPr>
            <a:r>
              <a:rPr lang="en-US" dirty="0"/>
              <a:t>But are nice to have around if you’re a genealogist.</a:t>
            </a:r>
          </a:p>
          <a:p>
            <a:pPr marL="0" indent="0" algn="ctr">
              <a:buNone/>
            </a:pPr>
            <a:endParaRPr lang="en-US" sz="1400" dirty="0" smtClean="0"/>
          </a:p>
        </p:txBody>
      </p:sp>
      <p:sp>
        <p:nvSpPr>
          <p:cNvPr id="2" name="Title 1"/>
          <p:cNvSpPr>
            <a:spLocks noGrp="1"/>
          </p:cNvSpPr>
          <p:nvPr>
            <p:ph type="title"/>
          </p:nvPr>
        </p:nvSpPr>
        <p:spPr>
          <a:xfrm>
            <a:off x="685800" y="304800"/>
            <a:ext cx="7756263" cy="1054250"/>
          </a:xfrm>
        </p:spPr>
        <p:txBody>
          <a:bodyPr/>
          <a:lstStyle/>
          <a:p>
            <a:r>
              <a:rPr lang="en-US" dirty="0" err="1" smtClean="0"/>
              <a:t>STRs</a:t>
            </a:r>
            <a:r>
              <a:rPr lang="en-US" dirty="0" smtClean="0"/>
              <a:t>, </a:t>
            </a:r>
            <a:r>
              <a:rPr lang="en-US" dirty="0" err="1" smtClean="0"/>
              <a:t>SNPs</a:t>
            </a:r>
            <a:r>
              <a:rPr lang="en-US" dirty="0" smtClean="0"/>
              <a:t> &amp; Haplogroups</a:t>
            </a:r>
            <a:endParaRPr lang="en-US" dirty="0"/>
          </a:p>
        </p:txBody>
      </p:sp>
      <p:sp>
        <p:nvSpPr>
          <p:cNvPr id="4" name="Rectangle 3"/>
          <p:cNvSpPr/>
          <p:nvPr/>
        </p:nvSpPr>
        <p:spPr>
          <a:xfrm>
            <a:off x="3338329" y="2760517"/>
            <a:ext cx="2467342"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STRs</a:t>
            </a:r>
            <a:endParaRPr lang="en-US" sz="7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7" name="Picture 3"/>
          <p:cNvPicPr>
            <a:picLocks noChangeAspect="1" noChangeArrowheads="1"/>
          </p:cNvPicPr>
          <p:nvPr/>
        </p:nvPicPr>
        <p:blipFill>
          <a:blip r:embed="rId2">
            <a:clrChange>
              <a:clrFrom>
                <a:srgbClr val="FF1FF2"/>
              </a:clrFrom>
              <a:clrTo>
                <a:srgbClr val="FF1FF2">
                  <a:alpha val="0"/>
                </a:srgbClr>
              </a:clrTo>
            </a:clrChange>
            <a:extLst>
              <a:ext uri="{28A0092B-C50C-407E-A947-70E740481C1C}">
                <a14:useLocalDpi xmlns:a14="http://schemas.microsoft.com/office/drawing/2010/main" val="0"/>
              </a:ext>
            </a:extLst>
          </a:blip>
          <a:srcRect/>
          <a:stretch>
            <a:fillRect/>
          </a:stretch>
        </p:blipFill>
        <p:spPr bwMode="auto">
          <a:xfrm>
            <a:off x="1735282" y="1371600"/>
            <a:ext cx="5715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clrChange>
              <a:clrFrom>
                <a:srgbClr val="FF1FF2"/>
              </a:clrFrom>
              <a:clrTo>
                <a:srgbClr val="FF1FF2">
                  <a:alpha val="0"/>
                </a:srgbClr>
              </a:clrTo>
            </a:clrChange>
            <a:extLst>
              <a:ext uri="{28A0092B-C50C-407E-A947-70E740481C1C}">
                <a14:useLocalDpi xmlns:a14="http://schemas.microsoft.com/office/drawing/2010/main" val="0"/>
              </a:ext>
            </a:extLst>
          </a:blip>
          <a:srcRect/>
          <a:stretch>
            <a:fillRect/>
          </a:stretch>
        </p:blipFill>
        <p:spPr bwMode="auto">
          <a:xfrm>
            <a:off x="2514600" y="1905000"/>
            <a:ext cx="2784245"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6668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00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0-#ppt_w/2"/>
                                          </p:val>
                                        </p:tav>
                                        <p:tav tm="100000">
                                          <p:val>
                                            <p:strVal val="#ppt_x"/>
                                          </p:val>
                                        </p:tav>
                                      </p:tavLst>
                                    </p:anim>
                                    <p:anim calcmode="lin" valueType="num">
                                      <p:cBhvr additive="base">
                                        <p:cTn id="13" dur="500" fill="hold"/>
                                        <p:tgtEl>
                                          <p:spTgt spid="102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 presetClass="entr" presetSubtype="0" fill="hold" nodeType="afterEffect">
                                  <p:stCondLst>
                                    <p:cond delay="750"/>
                                  </p:stCondLst>
                                  <p:childTnLst>
                                    <p:set>
                                      <p:cBhvr>
                                        <p:cTn id="16" dur="1" fill="hold">
                                          <p:stCondLst>
                                            <p:cond delay="0"/>
                                          </p:stCondLst>
                                        </p:cTn>
                                        <p:tgtEl>
                                          <p:spTgt spid="1030"/>
                                        </p:tgtEl>
                                        <p:attrNameLst>
                                          <p:attrName>style.visibility</p:attrName>
                                        </p:attrNameLst>
                                      </p:cBhvr>
                                      <p:to>
                                        <p:strVal val="visible"/>
                                      </p:to>
                                    </p:set>
                                  </p:childTnLst>
                                </p:cTn>
                              </p:par>
                            </p:childTnLst>
                          </p:cTn>
                        </p:par>
                        <p:par>
                          <p:cTn id="17" fill="hold">
                            <p:stCondLst>
                              <p:cond delay="2750"/>
                            </p:stCondLst>
                            <p:childTnLst>
                              <p:par>
                                <p:cTn id="18" presetID="10" presetClass="exit" presetSubtype="0" fill="hold" nodeType="afterEffect">
                                  <p:stCondLst>
                                    <p:cond delay="250"/>
                                  </p:stCondLst>
                                  <p:childTnLst>
                                    <p:animEffect transition="out" filter="fade">
                                      <p:cBhvr>
                                        <p:cTn id="19" dur="500"/>
                                        <p:tgtEl>
                                          <p:spTgt spid="1030"/>
                                        </p:tgtEl>
                                      </p:cBhvr>
                                    </p:animEffect>
                                    <p:set>
                                      <p:cBhvr>
                                        <p:cTn id="20" dur="1" fill="hold">
                                          <p:stCondLst>
                                            <p:cond delay="499"/>
                                          </p:stCondLst>
                                        </p:cTn>
                                        <p:tgtEl>
                                          <p:spTgt spid="1030"/>
                                        </p:tgtEl>
                                        <p:attrNameLst>
                                          <p:attrName>style.visibility</p:attrName>
                                        </p:attrNameLst>
                                      </p:cBhvr>
                                      <p:to>
                                        <p:strVal val="hidden"/>
                                      </p:to>
                                    </p:set>
                                  </p:childTnLst>
                                </p:cTn>
                              </p:par>
                            </p:childTnLst>
                          </p:cTn>
                        </p:par>
                        <p:par>
                          <p:cTn id="21" fill="hold">
                            <p:stCondLst>
                              <p:cond delay="3500"/>
                            </p:stCondLst>
                            <p:childTnLst>
                              <p:par>
                                <p:cTn id="22" presetID="2" presetClass="exit" presetSubtype="2" fill="hold" nodeType="afterEffect">
                                  <p:stCondLst>
                                    <p:cond delay="750"/>
                                  </p:stCondLst>
                                  <p:childTnLst>
                                    <p:anim calcmode="lin" valueType="num">
                                      <p:cBhvr additive="base">
                                        <p:cTn id="23" dur="500"/>
                                        <p:tgtEl>
                                          <p:spTgt spid="1027"/>
                                        </p:tgtEl>
                                        <p:attrNameLst>
                                          <p:attrName>ppt_x</p:attrName>
                                        </p:attrNameLst>
                                      </p:cBhvr>
                                      <p:tavLst>
                                        <p:tav tm="0">
                                          <p:val>
                                            <p:strVal val="ppt_x"/>
                                          </p:val>
                                        </p:tav>
                                        <p:tav tm="100000">
                                          <p:val>
                                            <p:strVal val="1+ppt_w/2"/>
                                          </p:val>
                                        </p:tav>
                                      </p:tavLst>
                                    </p:anim>
                                    <p:anim calcmode="lin" valueType="num">
                                      <p:cBhvr additive="base">
                                        <p:cTn id="24" dur="500"/>
                                        <p:tgtEl>
                                          <p:spTgt spid="1027"/>
                                        </p:tgtEl>
                                        <p:attrNameLst>
                                          <p:attrName>ppt_y</p:attrName>
                                        </p:attrNameLst>
                                      </p:cBhvr>
                                      <p:tavLst>
                                        <p:tav tm="0">
                                          <p:val>
                                            <p:strVal val="ppt_y"/>
                                          </p:val>
                                        </p:tav>
                                        <p:tav tm="100000">
                                          <p:val>
                                            <p:strVal val="ppt_y"/>
                                          </p:val>
                                        </p:tav>
                                      </p:tavLst>
                                    </p:anim>
                                    <p:set>
                                      <p:cBhvr>
                                        <p:cTn id="25" dur="1" fill="hold">
                                          <p:stCondLst>
                                            <p:cond delay="499"/>
                                          </p:stCondLst>
                                        </p:cTn>
                                        <p:tgtEl>
                                          <p:spTgt spid="1027"/>
                                        </p:tgtEl>
                                        <p:attrNameLst>
                                          <p:attrName>style.visibility</p:attrName>
                                        </p:attrNameLst>
                                      </p:cBhvr>
                                      <p:to>
                                        <p:strVal val="hidden"/>
                                      </p:to>
                                    </p:set>
                                  </p:childTnLst>
                                </p:cTn>
                              </p:par>
                            </p:childTnLst>
                          </p:cTn>
                        </p:par>
                        <p:par>
                          <p:cTn id="26" fill="hold">
                            <p:stCondLst>
                              <p:cond delay="4750"/>
                            </p:stCondLst>
                            <p:childTnLst>
                              <p:par>
                                <p:cTn id="27" presetID="2" presetClass="entr" presetSubtype="2"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4400" dirty="0" err="1"/>
              <a:t>Downoading</a:t>
            </a:r>
            <a:r>
              <a:rPr lang="en-US" sz="4400" dirty="0"/>
              <a:t> Your Genome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763000" cy="442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6200000">
            <a:off x="7924800" y="2514600"/>
            <a:ext cx="838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249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Now what?</a:t>
            </a:r>
          </a:p>
          <a:p>
            <a:r>
              <a:rPr lang="en-US" dirty="0" smtClean="0"/>
              <a:t>Upload it to </a:t>
            </a:r>
            <a:r>
              <a:rPr lang="en-US" b="1" dirty="0" smtClean="0"/>
              <a:t>gedmatch.com</a:t>
            </a:r>
          </a:p>
          <a:p>
            <a:r>
              <a:rPr lang="en-US" dirty="0" smtClean="0"/>
              <a:t>That will let you match against others not in 23AndMe.</a:t>
            </a:r>
          </a:p>
          <a:p>
            <a:r>
              <a:rPr lang="en-US" dirty="0" smtClean="0"/>
              <a:t>It will also provide you with a wealth of data not available at 23AndMe.</a:t>
            </a:r>
          </a:p>
          <a:p>
            <a:r>
              <a:rPr lang="en-US" dirty="0" smtClean="0"/>
              <a:t>You can also upload your GEDCOM to </a:t>
            </a:r>
            <a:r>
              <a:rPr lang="en-US" dirty="0" err="1" smtClean="0"/>
              <a:t>GEDMatch</a:t>
            </a:r>
            <a:r>
              <a:rPr lang="en-US" dirty="0" smtClean="0"/>
              <a:t> to help others see where they connected to your lines.</a:t>
            </a:r>
            <a:endParaRPr lang="en-US" dirty="0"/>
          </a:p>
        </p:txBody>
      </p:sp>
      <p:sp>
        <p:nvSpPr>
          <p:cNvPr id="3" name="Title 2"/>
          <p:cNvSpPr>
            <a:spLocks noGrp="1"/>
          </p:cNvSpPr>
          <p:nvPr>
            <p:ph type="title"/>
          </p:nvPr>
        </p:nvSpPr>
        <p:spPr/>
        <p:txBody>
          <a:bodyPr/>
          <a:lstStyle/>
          <a:p>
            <a:r>
              <a:rPr lang="en-US" dirty="0" smtClean="0"/>
              <a:t>You’ve got your genome on your computer.</a:t>
            </a:r>
            <a:endParaRPr lang="en-US" dirty="0"/>
          </a:p>
        </p:txBody>
      </p:sp>
    </p:spTree>
    <p:extLst>
      <p:ext uri="{BB962C8B-B14F-4D97-AF65-F5344CB8AC3E}">
        <p14:creationId xmlns:p14="http://schemas.microsoft.com/office/powerpoint/2010/main" val="42880899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GEDMatch.com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76400"/>
            <a:ext cx="3352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3052763"/>
            <a:ext cx="53625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209800" y="4821382"/>
            <a:ext cx="990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6369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1028"/>
                                        </p:tgtEl>
                                        <p:attrNameLst>
                                          <p:attrName>ppt_x</p:attrName>
                                        </p:attrNameLst>
                                      </p:cBhvr>
                                      <p:tavLst>
                                        <p:tav tm="0">
                                          <p:val>
                                            <p:strVal val="ppt_x"/>
                                          </p:val>
                                        </p:tav>
                                        <p:tav tm="100000">
                                          <p:val>
                                            <p:strVal val="0-ppt_w/2"/>
                                          </p:val>
                                        </p:tav>
                                      </p:tavLst>
                                    </p:anim>
                                    <p:anim calcmode="lin" valueType="num">
                                      <p:cBhvr additive="base">
                                        <p:cTn id="13" dur="500"/>
                                        <p:tgtEl>
                                          <p:spTgt spid="1028"/>
                                        </p:tgtEl>
                                        <p:attrNameLst>
                                          <p:attrName>ppt_y</p:attrName>
                                        </p:attrNameLst>
                                      </p:cBhvr>
                                      <p:tavLst>
                                        <p:tav tm="0">
                                          <p:val>
                                            <p:strVal val="ppt_y"/>
                                          </p:val>
                                        </p:tav>
                                        <p:tav tm="100000">
                                          <p:val>
                                            <p:strVal val="ppt_y"/>
                                          </p:val>
                                        </p:tav>
                                      </p:tavLst>
                                    </p:anim>
                                    <p:set>
                                      <p:cBhvr>
                                        <p:cTn id="14" dur="1" fill="hold">
                                          <p:stCondLst>
                                            <p:cond delay="499"/>
                                          </p:stCondLst>
                                        </p:cTn>
                                        <p:tgtEl>
                                          <p:spTgt spid="1028"/>
                                        </p:tgtEl>
                                        <p:attrNameLst>
                                          <p:attrName>style.visibility</p:attrName>
                                        </p:attrNameLst>
                                      </p:cBhvr>
                                      <p:to>
                                        <p:strVal val="hidden"/>
                                      </p:to>
                                    </p:se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5" y="701675"/>
            <a:ext cx="5746750" cy="545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391770"/>
      </p:ext>
    </p:extLst>
  </p:cSld>
  <p:clrMapOvr>
    <a:masterClrMapping/>
  </p:clrMapOvr>
  <p:transition spd="slow">
    <p:pull/>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55" y="2629281"/>
            <a:ext cx="8915400" cy="2060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4737"/>
            <a:ext cx="9144000" cy="2917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9540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1+#ppt_w/2"/>
                                          </p:val>
                                        </p:tav>
                                        <p:tav tm="100000">
                                          <p:val>
                                            <p:strVal val="#ppt_x"/>
                                          </p:val>
                                        </p:tav>
                                      </p:tavLst>
                                    </p:anim>
                                    <p:anim calcmode="lin" valueType="num">
                                      <p:cBhvr additive="base">
                                        <p:cTn id="14" dur="500" fill="hold"/>
                                        <p:tgtEl>
                                          <p:spTgt spid="3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190500" y="838200"/>
            <a:ext cx="8763000" cy="1054250"/>
          </a:xfrm>
        </p:spPr>
        <p:txBody>
          <a:bodyPr/>
          <a:lstStyle/>
          <a:p>
            <a:r>
              <a:rPr lang="en-US" b="1" dirty="0"/>
              <a:t>One-to-many DNA comparison</a:t>
            </a:r>
            <a:br>
              <a:rPr lang="en-US" b="1" dirty="0"/>
            </a:b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1" y="2057400"/>
            <a:ext cx="9010650" cy="469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rot="3091192">
            <a:off x="2637024" y="3792119"/>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3091192">
            <a:off x="2645149" y="5980242"/>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563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22119"/>
            <a:ext cx="174307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0"/>
            <a:ext cx="8670587"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355155"/>
      </p:ext>
    </p:extLst>
  </p:cSld>
  <p:clrMapOvr>
    <a:masterClrMapping/>
  </p:clrMapOvr>
  <p:transition spd="slow">
    <p:pull/>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If you have living parents or aunts and uncles.</a:t>
            </a:r>
          </a:p>
          <a:p>
            <a:r>
              <a:rPr lang="en-US" dirty="0" smtClean="0"/>
              <a:t>If you have a dead end back not more than 5 or 6 generations.</a:t>
            </a:r>
          </a:p>
          <a:p>
            <a:r>
              <a:rPr lang="en-US" dirty="0" smtClean="0"/>
              <a:t>If you’re adopted and want to find your birth parents.</a:t>
            </a:r>
          </a:p>
          <a:p>
            <a:r>
              <a:rPr lang="en-US" dirty="0" smtClean="0"/>
              <a:t>If you want to get a health report based on your DNA.</a:t>
            </a:r>
          </a:p>
          <a:p>
            <a:r>
              <a:rPr lang="en-US" dirty="0" smtClean="0"/>
              <a:t>If you just want to play endlessly contacting others who share DNA with you.</a:t>
            </a:r>
            <a:endParaRPr lang="en-US" dirty="0"/>
          </a:p>
        </p:txBody>
      </p:sp>
      <p:sp>
        <p:nvSpPr>
          <p:cNvPr id="3" name="Title 2"/>
          <p:cNvSpPr>
            <a:spLocks noGrp="1"/>
          </p:cNvSpPr>
          <p:nvPr>
            <p:ph type="title"/>
          </p:nvPr>
        </p:nvSpPr>
        <p:spPr>
          <a:xfrm>
            <a:off x="685800" y="457200"/>
            <a:ext cx="7756263" cy="1054250"/>
          </a:xfrm>
        </p:spPr>
        <p:txBody>
          <a:bodyPr/>
          <a:lstStyle/>
          <a:p>
            <a:r>
              <a:rPr lang="en-US" dirty="0" smtClean="0"/>
              <a:t>Should You Do Autosomal Testing?</a:t>
            </a:r>
            <a:endParaRPr lang="en-US" dirty="0"/>
          </a:p>
        </p:txBody>
      </p:sp>
    </p:spTree>
    <p:extLst>
      <p:ext uri="{BB962C8B-B14F-4D97-AF65-F5344CB8AC3E}">
        <p14:creationId xmlns:p14="http://schemas.microsoft.com/office/powerpoint/2010/main" val="1098698424"/>
      </p:ext>
    </p:extLst>
  </p:cSld>
  <p:clrMapOvr>
    <a:masterClrMapping/>
  </p:clrMapOvr>
  <p:transition spd="slow">
    <p:pull/>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descr="http://www.wallpaperstop.com/wallpapers/nature-wallpapers/spring-wallpapers/spring-desktop-wallpaper-1280x800-09110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3169"/>
            <a:ext cx="11020134" cy="688758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35" b="100000" l="0" r="100000"/>
                    </a14:imgEffect>
                  </a14:imgLayer>
                </a14:imgProps>
              </a:ext>
              <a:ext uri="{28A0092B-C50C-407E-A947-70E740481C1C}">
                <a14:useLocalDpi xmlns:a14="http://schemas.microsoft.com/office/drawing/2010/main" val="0"/>
              </a:ext>
            </a:extLst>
          </a:blip>
          <a:srcRect/>
          <a:stretch>
            <a:fillRect/>
          </a:stretch>
        </p:blipFill>
        <p:spPr bwMode="auto">
          <a:xfrm>
            <a:off x="2667000" y="5029200"/>
            <a:ext cx="33147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2737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1000" fill="hold"/>
                                        <p:tgtEl>
                                          <p:spTgt spid="6146"/>
                                        </p:tgtEl>
                                        <p:attrNameLst>
                                          <p:attrName>ppt_x</p:attrName>
                                        </p:attrNameLst>
                                      </p:cBhvr>
                                      <p:tavLst>
                                        <p:tav tm="0">
                                          <p:val>
                                            <p:strVal val="#ppt_x"/>
                                          </p:val>
                                        </p:tav>
                                        <p:tav tm="100000">
                                          <p:val>
                                            <p:strVal val="#ppt_x"/>
                                          </p:val>
                                        </p:tav>
                                      </p:tavLst>
                                    </p:anim>
                                    <p:anim calcmode="lin" valueType="num">
                                      <p:cBhvr additive="base">
                                        <p:cTn id="8" dur="10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clrChange>
              <a:clrFrom>
                <a:srgbClr val="FF1FF2"/>
              </a:clrFrom>
              <a:clrTo>
                <a:srgbClr val="FF1FF2">
                  <a:alpha val="0"/>
                </a:srgbClr>
              </a:clrTo>
            </a:clrChange>
            <a:extLst>
              <a:ext uri="{28A0092B-C50C-407E-A947-70E740481C1C}">
                <a14:useLocalDpi xmlns:a14="http://schemas.microsoft.com/office/drawing/2010/main" val="0"/>
              </a:ext>
            </a:extLst>
          </a:blip>
          <a:srcRect/>
          <a:stretch>
            <a:fillRect/>
          </a:stretch>
        </p:blipFill>
        <p:spPr bwMode="auto">
          <a:xfrm flipH="1">
            <a:off x="3456709" y="1600200"/>
            <a:ext cx="5715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r>
              <a:rPr lang="en-US" dirty="0" smtClean="0"/>
              <a:t>Why, no.</a:t>
            </a:r>
          </a:p>
          <a:p>
            <a:r>
              <a:rPr lang="en-US" dirty="0" smtClean="0"/>
              <a:t>No it doesn’t.</a:t>
            </a:r>
          </a:p>
          <a:p>
            <a:r>
              <a:rPr lang="en-US" dirty="0" smtClean="0"/>
              <a:t>It does the easy work….</a:t>
            </a:r>
          </a:p>
          <a:p>
            <a:r>
              <a:rPr lang="en-US" dirty="0" smtClean="0"/>
              <a:t>And leaves the hard</a:t>
            </a:r>
          </a:p>
          <a:p>
            <a:pPr marL="0" indent="0">
              <a:buNone/>
            </a:pPr>
            <a:r>
              <a:rPr lang="en-US" dirty="0" smtClean="0"/>
              <a:t> work for you.</a:t>
            </a:r>
            <a:endParaRPr lang="en-US" dirty="0"/>
          </a:p>
        </p:txBody>
      </p:sp>
      <p:sp>
        <p:nvSpPr>
          <p:cNvPr id="3" name="Title 2"/>
          <p:cNvSpPr>
            <a:spLocks noGrp="1"/>
          </p:cNvSpPr>
          <p:nvPr>
            <p:ph type="title"/>
          </p:nvPr>
        </p:nvSpPr>
        <p:spPr>
          <a:xfrm>
            <a:off x="685800" y="381000"/>
            <a:ext cx="7756263" cy="1054250"/>
          </a:xfrm>
        </p:spPr>
        <p:txBody>
          <a:bodyPr/>
          <a:lstStyle/>
          <a:p>
            <a:r>
              <a:rPr lang="en-US" dirty="0" smtClean="0"/>
              <a:t>Does the DNA Test Do the Hard Work?</a:t>
            </a:r>
            <a:endParaRPr lang="en-US" dirty="0"/>
          </a:p>
        </p:txBody>
      </p:sp>
    </p:spTree>
    <p:extLst>
      <p:ext uri="{BB962C8B-B14F-4D97-AF65-F5344CB8AC3E}">
        <p14:creationId xmlns:p14="http://schemas.microsoft.com/office/powerpoint/2010/main" val="32612902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25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additive="base">
                                        <p:cTn id="3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133600"/>
            <a:ext cx="7745505" cy="3877815"/>
          </a:xfrm>
        </p:spPr>
        <p:txBody>
          <a:bodyPr>
            <a:normAutofit/>
          </a:bodyPr>
          <a:lstStyle/>
          <a:p>
            <a:r>
              <a:rPr lang="en-US" b="1" dirty="0" err="1"/>
              <a:t>STRs</a:t>
            </a:r>
            <a:r>
              <a:rPr lang="en-US" dirty="0"/>
              <a:t> change by the number of repeats of base pairs and change at a much faster rate than </a:t>
            </a:r>
            <a:r>
              <a:rPr lang="en-US" dirty="0" err="1"/>
              <a:t>SNPs</a:t>
            </a:r>
            <a:r>
              <a:rPr lang="en-US" dirty="0" smtClean="0"/>
              <a:t>.</a:t>
            </a:r>
          </a:p>
          <a:p>
            <a:endParaRPr lang="en-US" dirty="0" smtClean="0"/>
          </a:p>
          <a:p>
            <a:r>
              <a:rPr lang="en-US" dirty="0" smtClean="0"/>
              <a:t>The rate of change is fast enough that you can estimate how many generations back you share a most recent common ancestor with another person with a similar match to you.</a:t>
            </a:r>
            <a:endParaRPr lang="en-US" dirty="0"/>
          </a:p>
        </p:txBody>
      </p:sp>
      <p:sp>
        <p:nvSpPr>
          <p:cNvPr id="4" name="Title 3"/>
          <p:cNvSpPr>
            <a:spLocks noGrp="1"/>
          </p:cNvSpPr>
          <p:nvPr>
            <p:ph type="title"/>
          </p:nvPr>
        </p:nvSpPr>
        <p:spPr>
          <a:xfrm>
            <a:off x="685800" y="308263"/>
            <a:ext cx="7756263" cy="1054250"/>
          </a:xfrm>
        </p:spPr>
        <p:txBody>
          <a:bodyPr/>
          <a:lstStyle/>
          <a:p>
            <a:r>
              <a:rPr lang="en-US" dirty="0" smtClean="0"/>
              <a:t>Short Tandem Repeats</a:t>
            </a:r>
            <a:endParaRPr lang="en-US" dirty="0"/>
          </a:p>
        </p:txBody>
      </p:sp>
      <p:pic>
        <p:nvPicPr>
          <p:cNvPr id="7" name="Picture 2"/>
          <p:cNvPicPr>
            <a:picLocks noChangeAspect="1" noChangeArrowheads="1"/>
          </p:cNvPicPr>
          <p:nvPr/>
        </p:nvPicPr>
        <p:blipFill>
          <a:blip r:embed="rId2">
            <a:clrChange>
              <a:clrFrom>
                <a:srgbClr val="DD1FFF"/>
              </a:clrFrom>
              <a:clrTo>
                <a:srgbClr val="DD1FFF">
                  <a:alpha val="0"/>
                </a:srgbClr>
              </a:clrTo>
            </a:clrChange>
            <a:extLst>
              <a:ext uri="{28A0092B-C50C-407E-A947-70E740481C1C}">
                <a14:useLocalDpi xmlns:a14="http://schemas.microsoft.com/office/drawing/2010/main" val="0"/>
              </a:ext>
            </a:extLst>
          </a:blip>
          <a:srcRect/>
          <a:stretch>
            <a:fillRect/>
          </a:stretch>
        </p:blipFill>
        <p:spPr bwMode="auto">
          <a:xfrm>
            <a:off x="762000" y="2978727"/>
            <a:ext cx="7531698"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97090" y="4343400"/>
            <a:ext cx="710451" cy="369332"/>
          </a:xfrm>
          <a:prstGeom prst="rect">
            <a:avLst/>
          </a:prstGeom>
          <a:noFill/>
        </p:spPr>
        <p:txBody>
          <a:bodyPr wrap="none" lIns="91440" tIns="45720" rIns="91440" bIns="45720">
            <a:spAutoFit/>
          </a:bodyPr>
          <a:lstStyle/>
          <a:p>
            <a:pPr algn="ctr"/>
            <a:r>
              <a:rPr lang="en-US" b="1" cap="none" spc="0" dirty="0" err="1" smtClean="0">
                <a:ln w="17780" cmpd="sng">
                  <a:solidFill>
                    <a:schemeClr val="tx1"/>
                  </a:solidFill>
                  <a:prstDash val="solid"/>
                  <a:miter lim="800000"/>
                </a:ln>
                <a:effectLst>
                  <a:outerShdw blurRad="50800" algn="tl" rotWithShape="0">
                    <a:srgbClr val="000000"/>
                  </a:outerShdw>
                </a:effectLst>
              </a:rPr>
              <a:t>ATG</a:t>
            </a:r>
            <a:endParaRPr lang="en-US" b="1" cap="none" spc="0" dirty="0">
              <a:ln w="17780" cmpd="sng">
                <a:solidFill>
                  <a:schemeClr val="tx1"/>
                </a:solidFill>
                <a:prstDash val="solid"/>
                <a:miter lim="800000"/>
              </a:ln>
              <a:effectLst>
                <a:outerShdw blurRad="50800" algn="tl" rotWithShape="0">
                  <a:srgbClr val="000000"/>
                </a:outerShdw>
              </a:effectLst>
            </a:endParaRPr>
          </a:p>
        </p:txBody>
      </p:sp>
      <p:sp>
        <p:nvSpPr>
          <p:cNvPr id="6" name="Rectangle 5"/>
          <p:cNvSpPr/>
          <p:nvPr/>
        </p:nvSpPr>
        <p:spPr>
          <a:xfrm>
            <a:off x="2806711" y="4343400"/>
            <a:ext cx="710451" cy="369332"/>
          </a:xfrm>
          <a:prstGeom prst="rect">
            <a:avLst/>
          </a:prstGeom>
          <a:noFill/>
        </p:spPr>
        <p:txBody>
          <a:bodyPr wrap="none" lIns="91440" tIns="45720" rIns="91440" bIns="45720">
            <a:spAutoFit/>
          </a:bodyPr>
          <a:lstStyle/>
          <a:p>
            <a:pPr algn="ctr"/>
            <a:r>
              <a:rPr lang="en-US" b="1" cap="none" spc="0" dirty="0" err="1" smtClean="0">
                <a:ln w="17780" cmpd="sng">
                  <a:solidFill>
                    <a:schemeClr val="tx1"/>
                  </a:solidFill>
                  <a:prstDash val="solid"/>
                  <a:miter lim="800000"/>
                </a:ln>
                <a:effectLst>
                  <a:outerShdw blurRad="50800" algn="tl" rotWithShape="0">
                    <a:srgbClr val="000000"/>
                  </a:outerShdw>
                </a:effectLst>
              </a:rPr>
              <a:t>ATG</a:t>
            </a:r>
            <a:endParaRPr lang="en-US" b="1" cap="none" spc="0" dirty="0">
              <a:ln w="17780" cmpd="sng">
                <a:solidFill>
                  <a:schemeClr val="tx1"/>
                </a:solidFill>
                <a:prstDash val="solid"/>
                <a:miter lim="800000"/>
              </a:ln>
              <a:effectLst>
                <a:outerShdw blurRad="50800" algn="tl" rotWithShape="0">
                  <a:srgbClr val="000000"/>
                </a:outerShdw>
              </a:effectLst>
            </a:endParaRPr>
          </a:p>
        </p:txBody>
      </p:sp>
      <p:sp>
        <p:nvSpPr>
          <p:cNvPr id="8" name="Rectangle 7"/>
          <p:cNvSpPr/>
          <p:nvPr/>
        </p:nvSpPr>
        <p:spPr>
          <a:xfrm>
            <a:off x="3432120" y="4321019"/>
            <a:ext cx="710451" cy="369332"/>
          </a:xfrm>
          <a:prstGeom prst="rect">
            <a:avLst/>
          </a:prstGeom>
          <a:noFill/>
        </p:spPr>
        <p:txBody>
          <a:bodyPr wrap="none" lIns="91440" tIns="45720" rIns="91440" bIns="45720">
            <a:spAutoFit/>
          </a:bodyPr>
          <a:lstStyle/>
          <a:p>
            <a:pPr algn="ctr"/>
            <a:r>
              <a:rPr lang="en-US" b="1" cap="none" spc="0" dirty="0" err="1" smtClean="0">
                <a:ln w="17780" cmpd="sng">
                  <a:solidFill>
                    <a:schemeClr val="tx1"/>
                  </a:solidFill>
                  <a:prstDash val="solid"/>
                  <a:miter lim="800000"/>
                </a:ln>
                <a:effectLst>
                  <a:outerShdw blurRad="50800" algn="tl" rotWithShape="0">
                    <a:srgbClr val="000000"/>
                  </a:outerShdw>
                </a:effectLst>
              </a:rPr>
              <a:t>ATG</a:t>
            </a:r>
            <a:endParaRPr lang="en-US" b="1" cap="none" spc="0" dirty="0">
              <a:ln w="17780" cmpd="sng">
                <a:solidFill>
                  <a:schemeClr val="tx1"/>
                </a:solidFill>
                <a:prstDash val="solid"/>
                <a:miter lim="800000"/>
              </a:ln>
              <a:effectLst>
                <a:outerShdw blurRad="50800" algn="tl" rotWithShape="0">
                  <a:srgbClr val="000000"/>
                </a:outerShdw>
              </a:effectLst>
            </a:endParaRPr>
          </a:p>
        </p:txBody>
      </p:sp>
      <p:sp>
        <p:nvSpPr>
          <p:cNvPr id="9" name="Rectangle 8"/>
          <p:cNvSpPr/>
          <p:nvPr/>
        </p:nvSpPr>
        <p:spPr>
          <a:xfrm>
            <a:off x="4038600" y="4332503"/>
            <a:ext cx="710451" cy="369332"/>
          </a:xfrm>
          <a:prstGeom prst="rect">
            <a:avLst/>
          </a:prstGeom>
          <a:noFill/>
        </p:spPr>
        <p:txBody>
          <a:bodyPr wrap="none" lIns="91440" tIns="45720" rIns="91440" bIns="45720">
            <a:spAutoFit/>
          </a:bodyPr>
          <a:lstStyle/>
          <a:p>
            <a:pPr algn="ctr"/>
            <a:r>
              <a:rPr lang="en-US" b="1" cap="none" spc="0" dirty="0" err="1" smtClean="0">
                <a:ln w="17780" cmpd="sng">
                  <a:solidFill>
                    <a:schemeClr val="tx1"/>
                  </a:solidFill>
                  <a:prstDash val="solid"/>
                  <a:miter lim="800000"/>
                </a:ln>
                <a:effectLst>
                  <a:outerShdw blurRad="50800" algn="tl" rotWithShape="0">
                    <a:srgbClr val="000000"/>
                  </a:outerShdw>
                </a:effectLst>
              </a:rPr>
              <a:t>ATG</a:t>
            </a:r>
            <a:endParaRPr lang="en-US" b="1" cap="none" spc="0" dirty="0">
              <a:ln w="17780" cmpd="sng">
                <a:solidFill>
                  <a:schemeClr val="tx1"/>
                </a:solidFill>
                <a:prstDash val="solid"/>
                <a:miter lim="800000"/>
              </a:ln>
              <a:effectLst>
                <a:outerShdw blurRad="50800" algn="tl" rotWithShape="0">
                  <a:srgbClr val="000000"/>
                </a:outerShdw>
              </a:effectLst>
            </a:endParaRPr>
          </a:p>
        </p:txBody>
      </p:sp>
      <p:sp>
        <p:nvSpPr>
          <p:cNvPr id="10" name="Rectangle 9"/>
          <p:cNvSpPr/>
          <p:nvPr/>
        </p:nvSpPr>
        <p:spPr>
          <a:xfrm>
            <a:off x="4665923" y="4343400"/>
            <a:ext cx="710451" cy="369332"/>
          </a:xfrm>
          <a:prstGeom prst="rect">
            <a:avLst/>
          </a:prstGeom>
          <a:noFill/>
        </p:spPr>
        <p:txBody>
          <a:bodyPr wrap="none" lIns="91440" tIns="45720" rIns="91440" bIns="45720">
            <a:spAutoFit/>
          </a:bodyPr>
          <a:lstStyle/>
          <a:p>
            <a:pPr algn="ctr"/>
            <a:r>
              <a:rPr lang="en-US" b="1" cap="none" spc="0" dirty="0" err="1" smtClean="0">
                <a:ln w="17780" cmpd="sng">
                  <a:solidFill>
                    <a:schemeClr val="tx1"/>
                  </a:solidFill>
                  <a:prstDash val="solid"/>
                  <a:miter lim="800000"/>
                </a:ln>
                <a:effectLst>
                  <a:outerShdw blurRad="50800" algn="tl" rotWithShape="0">
                    <a:srgbClr val="000000"/>
                  </a:outerShdw>
                </a:effectLst>
              </a:rPr>
              <a:t>ATG</a:t>
            </a:r>
            <a:endParaRPr lang="en-US" b="1" cap="none" spc="0" dirty="0">
              <a:ln w="17780" cmpd="sng">
                <a:solidFill>
                  <a:schemeClr val="tx1"/>
                </a:solidFill>
                <a:prstDash val="solid"/>
                <a:miter lim="800000"/>
              </a:ln>
              <a:effectLst>
                <a:outerShdw blurRad="50800" algn="tl" rotWithShape="0">
                  <a:srgbClr val="000000"/>
                </a:outerShdw>
              </a:effectLst>
            </a:endParaRPr>
          </a:p>
        </p:txBody>
      </p:sp>
      <p:sp>
        <p:nvSpPr>
          <p:cNvPr id="11" name="Rectangle 10"/>
          <p:cNvSpPr/>
          <p:nvPr/>
        </p:nvSpPr>
        <p:spPr>
          <a:xfrm>
            <a:off x="5257800" y="4345587"/>
            <a:ext cx="710451" cy="369332"/>
          </a:xfrm>
          <a:prstGeom prst="rect">
            <a:avLst/>
          </a:prstGeom>
          <a:noFill/>
        </p:spPr>
        <p:txBody>
          <a:bodyPr wrap="none" lIns="91440" tIns="45720" rIns="91440" bIns="45720">
            <a:spAutoFit/>
          </a:bodyPr>
          <a:lstStyle/>
          <a:p>
            <a:pPr algn="ctr"/>
            <a:r>
              <a:rPr lang="en-US" b="1" cap="none" spc="0" dirty="0" err="1" smtClean="0">
                <a:ln w="17780" cmpd="sng">
                  <a:solidFill>
                    <a:schemeClr val="tx1"/>
                  </a:solidFill>
                  <a:prstDash val="solid"/>
                  <a:miter lim="800000"/>
                </a:ln>
                <a:effectLst>
                  <a:outerShdw blurRad="50800" algn="tl" rotWithShape="0">
                    <a:srgbClr val="000000"/>
                  </a:outerShdw>
                </a:effectLst>
              </a:rPr>
              <a:t>ATG</a:t>
            </a:r>
            <a:endParaRPr lang="en-US" b="1" cap="none" spc="0" dirty="0">
              <a:ln w="17780" cmpd="sng">
                <a:solidFill>
                  <a:schemeClr val="tx1"/>
                </a:solidFill>
                <a:prstDash val="solid"/>
                <a:miter lim="800000"/>
              </a:ln>
              <a:effectLst>
                <a:outerShdw blurRad="50800" algn="tl" rotWithShape="0">
                  <a:srgbClr val="000000"/>
                </a:outerShdw>
              </a:effectLst>
            </a:endParaRPr>
          </a:p>
        </p:txBody>
      </p:sp>
      <p:sp>
        <p:nvSpPr>
          <p:cNvPr id="12" name="Rectangle 11"/>
          <p:cNvSpPr/>
          <p:nvPr/>
        </p:nvSpPr>
        <p:spPr>
          <a:xfrm>
            <a:off x="5877791" y="4347774"/>
            <a:ext cx="710451" cy="369332"/>
          </a:xfrm>
          <a:prstGeom prst="rect">
            <a:avLst/>
          </a:prstGeom>
          <a:noFill/>
        </p:spPr>
        <p:txBody>
          <a:bodyPr wrap="none" lIns="91440" tIns="45720" rIns="91440" bIns="45720">
            <a:spAutoFit/>
          </a:bodyPr>
          <a:lstStyle/>
          <a:p>
            <a:pPr algn="ctr"/>
            <a:r>
              <a:rPr lang="en-US" b="1" cap="none" spc="0" dirty="0" err="1" smtClean="0">
                <a:ln w="17780" cmpd="sng">
                  <a:solidFill>
                    <a:schemeClr val="tx1"/>
                  </a:solidFill>
                  <a:prstDash val="solid"/>
                  <a:miter lim="800000"/>
                </a:ln>
                <a:effectLst>
                  <a:outerShdw blurRad="50800" algn="tl" rotWithShape="0">
                    <a:srgbClr val="000000"/>
                  </a:outerShdw>
                </a:effectLst>
              </a:rPr>
              <a:t>ATG</a:t>
            </a:r>
            <a:endParaRPr lang="en-US" b="1" cap="none" spc="0" dirty="0">
              <a:ln w="17780" cmpd="sng">
                <a:solidFill>
                  <a:schemeClr val="tx1"/>
                </a:solidFill>
                <a:prstDash val="solid"/>
                <a:miter lim="800000"/>
              </a:ln>
              <a:effectLst>
                <a:outerShdw blurRad="50800" algn="tl" rotWithShape="0">
                  <a:srgbClr val="000000"/>
                </a:outerShdw>
              </a:effectLst>
            </a:endParaRPr>
          </a:p>
        </p:txBody>
      </p:sp>
    </p:spTree>
    <p:extLst>
      <p:ext uri="{BB962C8B-B14F-4D97-AF65-F5344CB8AC3E}">
        <p14:creationId xmlns:p14="http://schemas.microsoft.com/office/powerpoint/2010/main" val="19787513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additive="base">
                                        <p:cTn id="36"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7"/>
                                        </p:tgtEl>
                                        <p:attrNameLst>
                                          <p:attrName>ppt_x</p:attrName>
                                        </p:attrNameLst>
                                      </p:cBhvr>
                                      <p:tavLst>
                                        <p:tav tm="0">
                                          <p:val>
                                            <p:strVal val="ppt_x"/>
                                          </p:val>
                                        </p:tav>
                                        <p:tav tm="100000">
                                          <p:val>
                                            <p:strVal val="ppt_x"/>
                                          </p:val>
                                        </p:tav>
                                      </p:tavLst>
                                    </p:anim>
                                    <p:anim calcmode="lin" valueType="num">
                                      <p:cBhvr additive="base">
                                        <p:cTn id="42" dur="500"/>
                                        <p:tgtEl>
                                          <p:spTgt spid="7"/>
                                        </p:tgtEl>
                                        <p:attrNameLst>
                                          <p:attrName>ppt_y</p:attrName>
                                        </p:attrNameLst>
                                      </p:cBhvr>
                                      <p:tavLst>
                                        <p:tav tm="0">
                                          <p:val>
                                            <p:strVal val="ppt_y"/>
                                          </p:val>
                                        </p:tav>
                                        <p:tav tm="100000">
                                          <p:val>
                                            <p:strVal val="1+ppt_h/2"/>
                                          </p:val>
                                        </p:tav>
                                      </p:tavLst>
                                    </p:anim>
                                    <p:set>
                                      <p:cBhvr>
                                        <p:cTn id="43" dur="1" fill="hold">
                                          <p:stCondLst>
                                            <p:cond delay="499"/>
                                          </p:stCondLst>
                                        </p:cTn>
                                        <p:tgtEl>
                                          <p:spTgt spid="7"/>
                                        </p:tgtEl>
                                        <p:attrNameLst>
                                          <p:attrName>style.visibility</p:attrName>
                                        </p:attrNameLst>
                                      </p:cBhvr>
                                      <p:to>
                                        <p:strVal val="hidden"/>
                                      </p:to>
                                    </p:set>
                                  </p:childTnLst>
                                </p:cTn>
                              </p:par>
                              <p:par>
                                <p:cTn id="44" presetID="2" presetClass="exit" presetSubtype="8" fill="hold" grpId="1" nodeType="withEffect">
                                  <p:stCondLst>
                                    <p:cond delay="0"/>
                                  </p:stCondLst>
                                  <p:childTnLst>
                                    <p:anim calcmode="lin" valueType="num">
                                      <p:cBhvr additive="base">
                                        <p:cTn id="45" dur="500"/>
                                        <p:tgtEl>
                                          <p:spTgt spid="2"/>
                                        </p:tgtEl>
                                        <p:attrNameLst>
                                          <p:attrName>ppt_x</p:attrName>
                                        </p:attrNameLst>
                                      </p:cBhvr>
                                      <p:tavLst>
                                        <p:tav tm="0">
                                          <p:val>
                                            <p:strVal val="ppt_x"/>
                                          </p:val>
                                        </p:tav>
                                        <p:tav tm="100000">
                                          <p:val>
                                            <p:strVal val="0-ppt_w/2"/>
                                          </p:val>
                                        </p:tav>
                                      </p:tavLst>
                                    </p:anim>
                                    <p:anim calcmode="lin" valueType="num">
                                      <p:cBhvr additive="base">
                                        <p:cTn id="46" dur="500"/>
                                        <p:tgtEl>
                                          <p:spTgt spid="2"/>
                                        </p:tgtEl>
                                        <p:attrNameLst>
                                          <p:attrName>ppt_y</p:attrName>
                                        </p:attrNameLst>
                                      </p:cBhvr>
                                      <p:tavLst>
                                        <p:tav tm="0">
                                          <p:val>
                                            <p:strVal val="ppt_y"/>
                                          </p:val>
                                        </p:tav>
                                        <p:tav tm="100000">
                                          <p:val>
                                            <p:strVal val="ppt_y"/>
                                          </p:val>
                                        </p:tav>
                                      </p:tavLst>
                                    </p:anim>
                                    <p:set>
                                      <p:cBhvr>
                                        <p:cTn id="47" dur="1" fill="hold">
                                          <p:stCondLst>
                                            <p:cond delay="499"/>
                                          </p:stCondLst>
                                        </p:cTn>
                                        <p:tgtEl>
                                          <p:spTgt spid="2"/>
                                        </p:tgtEl>
                                        <p:attrNameLst>
                                          <p:attrName>style.visibility</p:attrName>
                                        </p:attrNameLst>
                                      </p:cBhvr>
                                      <p:to>
                                        <p:strVal val="hidden"/>
                                      </p:to>
                                    </p:set>
                                  </p:childTnLst>
                                </p:cTn>
                              </p:par>
                              <p:par>
                                <p:cTn id="48" presetID="2" presetClass="exit" presetSubtype="8" fill="hold" grpId="1" nodeType="withEffect">
                                  <p:stCondLst>
                                    <p:cond delay="0"/>
                                  </p:stCondLst>
                                  <p:childTnLst>
                                    <p:anim calcmode="lin" valueType="num">
                                      <p:cBhvr additive="base">
                                        <p:cTn id="49" dur="500"/>
                                        <p:tgtEl>
                                          <p:spTgt spid="12"/>
                                        </p:tgtEl>
                                        <p:attrNameLst>
                                          <p:attrName>ppt_x</p:attrName>
                                        </p:attrNameLst>
                                      </p:cBhvr>
                                      <p:tavLst>
                                        <p:tav tm="0">
                                          <p:val>
                                            <p:strVal val="ppt_x"/>
                                          </p:val>
                                        </p:tav>
                                        <p:tav tm="100000">
                                          <p:val>
                                            <p:strVal val="0-ppt_w/2"/>
                                          </p:val>
                                        </p:tav>
                                      </p:tavLst>
                                    </p:anim>
                                    <p:anim calcmode="lin" valueType="num">
                                      <p:cBhvr additive="base">
                                        <p:cTn id="50" dur="500"/>
                                        <p:tgtEl>
                                          <p:spTgt spid="12"/>
                                        </p:tgtEl>
                                        <p:attrNameLst>
                                          <p:attrName>ppt_y</p:attrName>
                                        </p:attrNameLst>
                                      </p:cBhvr>
                                      <p:tavLst>
                                        <p:tav tm="0">
                                          <p:val>
                                            <p:strVal val="ppt_y"/>
                                          </p:val>
                                        </p:tav>
                                        <p:tav tm="100000">
                                          <p:val>
                                            <p:strVal val="ppt_y"/>
                                          </p:val>
                                        </p:tav>
                                      </p:tavLst>
                                    </p:anim>
                                    <p:set>
                                      <p:cBhvr>
                                        <p:cTn id="51" dur="1" fill="hold">
                                          <p:stCondLst>
                                            <p:cond delay="499"/>
                                          </p:stCondLst>
                                        </p:cTn>
                                        <p:tgtEl>
                                          <p:spTgt spid="12"/>
                                        </p:tgtEl>
                                        <p:attrNameLst>
                                          <p:attrName>style.visibility</p:attrName>
                                        </p:attrNameLst>
                                      </p:cBhvr>
                                      <p:to>
                                        <p:strVal val="hidden"/>
                                      </p:to>
                                    </p:set>
                                  </p:childTnLst>
                                </p:cTn>
                              </p:par>
                              <p:par>
                                <p:cTn id="52" presetID="2" presetClass="exit" presetSubtype="8" fill="hold" grpId="1" nodeType="withEffect">
                                  <p:stCondLst>
                                    <p:cond delay="0"/>
                                  </p:stCondLst>
                                  <p:childTnLst>
                                    <p:anim calcmode="lin" valueType="num">
                                      <p:cBhvr additive="base">
                                        <p:cTn id="53" dur="500"/>
                                        <p:tgtEl>
                                          <p:spTgt spid="11"/>
                                        </p:tgtEl>
                                        <p:attrNameLst>
                                          <p:attrName>ppt_x</p:attrName>
                                        </p:attrNameLst>
                                      </p:cBhvr>
                                      <p:tavLst>
                                        <p:tav tm="0">
                                          <p:val>
                                            <p:strVal val="ppt_x"/>
                                          </p:val>
                                        </p:tav>
                                        <p:tav tm="100000">
                                          <p:val>
                                            <p:strVal val="0-ppt_w/2"/>
                                          </p:val>
                                        </p:tav>
                                      </p:tavLst>
                                    </p:anim>
                                    <p:anim calcmode="lin" valueType="num">
                                      <p:cBhvr additive="base">
                                        <p:cTn id="54" dur="500"/>
                                        <p:tgtEl>
                                          <p:spTgt spid="11"/>
                                        </p:tgtEl>
                                        <p:attrNameLst>
                                          <p:attrName>ppt_y</p:attrName>
                                        </p:attrNameLst>
                                      </p:cBhvr>
                                      <p:tavLst>
                                        <p:tav tm="0">
                                          <p:val>
                                            <p:strVal val="ppt_y"/>
                                          </p:val>
                                        </p:tav>
                                        <p:tav tm="100000">
                                          <p:val>
                                            <p:strVal val="ppt_y"/>
                                          </p:val>
                                        </p:tav>
                                      </p:tavLst>
                                    </p:anim>
                                    <p:set>
                                      <p:cBhvr>
                                        <p:cTn id="55" dur="1" fill="hold">
                                          <p:stCondLst>
                                            <p:cond delay="499"/>
                                          </p:stCondLst>
                                        </p:cTn>
                                        <p:tgtEl>
                                          <p:spTgt spid="11"/>
                                        </p:tgtEl>
                                        <p:attrNameLst>
                                          <p:attrName>style.visibility</p:attrName>
                                        </p:attrNameLst>
                                      </p:cBhvr>
                                      <p:to>
                                        <p:strVal val="hidden"/>
                                      </p:to>
                                    </p:set>
                                  </p:childTnLst>
                                </p:cTn>
                              </p:par>
                              <p:par>
                                <p:cTn id="56" presetID="2" presetClass="exit" presetSubtype="8" fill="hold" grpId="1"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0-ppt_w/2"/>
                                          </p:val>
                                        </p:tav>
                                      </p:tavLst>
                                    </p:anim>
                                    <p:anim calcmode="lin" valueType="num">
                                      <p:cBhvr additive="base">
                                        <p:cTn id="58" dur="500"/>
                                        <p:tgtEl>
                                          <p:spTgt spid="10"/>
                                        </p:tgtEl>
                                        <p:attrNameLst>
                                          <p:attrName>ppt_y</p:attrName>
                                        </p:attrNameLst>
                                      </p:cBhvr>
                                      <p:tavLst>
                                        <p:tav tm="0">
                                          <p:val>
                                            <p:strVal val="ppt_y"/>
                                          </p:val>
                                        </p:tav>
                                        <p:tav tm="100000">
                                          <p:val>
                                            <p:strVal val="ppt_y"/>
                                          </p:val>
                                        </p:tav>
                                      </p:tavLst>
                                    </p:anim>
                                    <p:set>
                                      <p:cBhvr>
                                        <p:cTn id="59" dur="1" fill="hold">
                                          <p:stCondLst>
                                            <p:cond delay="499"/>
                                          </p:stCondLst>
                                        </p:cTn>
                                        <p:tgtEl>
                                          <p:spTgt spid="10"/>
                                        </p:tgtEl>
                                        <p:attrNameLst>
                                          <p:attrName>style.visibility</p:attrName>
                                        </p:attrNameLst>
                                      </p:cBhvr>
                                      <p:to>
                                        <p:strVal val="hidden"/>
                                      </p:to>
                                    </p:set>
                                  </p:childTnLst>
                                </p:cTn>
                              </p:par>
                              <p:par>
                                <p:cTn id="60" presetID="2" presetClass="exit" presetSubtype="8" fill="hold" grpId="1" nodeType="withEffect">
                                  <p:stCondLst>
                                    <p:cond delay="0"/>
                                  </p:stCondLst>
                                  <p:childTnLst>
                                    <p:anim calcmode="lin" valueType="num">
                                      <p:cBhvr additive="base">
                                        <p:cTn id="61" dur="500"/>
                                        <p:tgtEl>
                                          <p:spTgt spid="9"/>
                                        </p:tgtEl>
                                        <p:attrNameLst>
                                          <p:attrName>ppt_x</p:attrName>
                                        </p:attrNameLst>
                                      </p:cBhvr>
                                      <p:tavLst>
                                        <p:tav tm="0">
                                          <p:val>
                                            <p:strVal val="ppt_x"/>
                                          </p:val>
                                        </p:tav>
                                        <p:tav tm="100000">
                                          <p:val>
                                            <p:strVal val="0-ppt_w/2"/>
                                          </p:val>
                                        </p:tav>
                                      </p:tavLst>
                                    </p:anim>
                                    <p:anim calcmode="lin" valueType="num">
                                      <p:cBhvr additive="base">
                                        <p:cTn id="62" dur="500"/>
                                        <p:tgtEl>
                                          <p:spTgt spid="9"/>
                                        </p:tgtEl>
                                        <p:attrNameLst>
                                          <p:attrName>ppt_y</p:attrName>
                                        </p:attrNameLst>
                                      </p:cBhvr>
                                      <p:tavLst>
                                        <p:tav tm="0">
                                          <p:val>
                                            <p:strVal val="ppt_y"/>
                                          </p:val>
                                        </p:tav>
                                        <p:tav tm="100000">
                                          <p:val>
                                            <p:strVal val="ppt_y"/>
                                          </p:val>
                                        </p:tav>
                                      </p:tavLst>
                                    </p:anim>
                                    <p:set>
                                      <p:cBhvr>
                                        <p:cTn id="63" dur="1" fill="hold">
                                          <p:stCondLst>
                                            <p:cond delay="499"/>
                                          </p:stCondLst>
                                        </p:cTn>
                                        <p:tgtEl>
                                          <p:spTgt spid="9"/>
                                        </p:tgtEl>
                                        <p:attrNameLst>
                                          <p:attrName>style.visibility</p:attrName>
                                        </p:attrNameLst>
                                      </p:cBhvr>
                                      <p:to>
                                        <p:strVal val="hidden"/>
                                      </p:to>
                                    </p:set>
                                  </p:childTnLst>
                                </p:cTn>
                              </p:par>
                              <p:par>
                                <p:cTn id="64" presetID="2" presetClass="exit" presetSubtype="8" fill="hold" grpId="1" nodeType="withEffect">
                                  <p:stCondLst>
                                    <p:cond delay="0"/>
                                  </p:stCondLst>
                                  <p:childTnLst>
                                    <p:anim calcmode="lin" valueType="num">
                                      <p:cBhvr additive="base">
                                        <p:cTn id="65" dur="500"/>
                                        <p:tgtEl>
                                          <p:spTgt spid="8"/>
                                        </p:tgtEl>
                                        <p:attrNameLst>
                                          <p:attrName>ppt_x</p:attrName>
                                        </p:attrNameLst>
                                      </p:cBhvr>
                                      <p:tavLst>
                                        <p:tav tm="0">
                                          <p:val>
                                            <p:strVal val="ppt_x"/>
                                          </p:val>
                                        </p:tav>
                                        <p:tav tm="100000">
                                          <p:val>
                                            <p:strVal val="0-ppt_w/2"/>
                                          </p:val>
                                        </p:tav>
                                      </p:tavLst>
                                    </p:anim>
                                    <p:anim calcmode="lin" valueType="num">
                                      <p:cBhvr additive="base">
                                        <p:cTn id="66" dur="500"/>
                                        <p:tgtEl>
                                          <p:spTgt spid="8"/>
                                        </p:tgtEl>
                                        <p:attrNameLst>
                                          <p:attrName>ppt_y</p:attrName>
                                        </p:attrNameLst>
                                      </p:cBhvr>
                                      <p:tavLst>
                                        <p:tav tm="0">
                                          <p:val>
                                            <p:strVal val="ppt_y"/>
                                          </p:val>
                                        </p:tav>
                                        <p:tav tm="100000">
                                          <p:val>
                                            <p:strVal val="ppt_y"/>
                                          </p:val>
                                        </p:tav>
                                      </p:tavLst>
                                    </p:anim>
                                    <p:set>
                                      <p:cBhvr>
                                        <p:cTn id="67" dur="1" fill="hold">
                                          <p:stCondLst>
                                            <p:cond delay="499"/>
                                          </p:stCondLst>
                                        </p:cTn>
                                        <p:tgtEl>
                                          <p:spTgt spid="8"/>
                                        </p:tgtEl>
                                        <p:attrNameLst>
                                          <p:attrName>style.visibility</p:attrName>
                                        </p:attrNameLst>
                                      </p:cBhvr>
                                      <p:to>
                                        <p:strVal val="hidden"/>
                                      </p:to>
                                    </p:set>
                                  </p:childTnLst>
                                </p:cTn>
                              </p:par>
                              <p:par>
                                <p:cTn id="68" presetID="2" presetClass="exit" presetSubtype="8" fill="hold" grpId="1"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0-ppt_w/2"/>
                                          </p:val>
                                        </p:tav>
                                      </p:tavLst>
                                    </p:anim>
                                    <p:anim calcmode="lin" valueType="num">
                                      <p:cBhvr additive="base">
                                        <p:cTn id="70" dur="500"/>
                                        <p:tgtEl>
                                          <p:spTgt spid="6"/>
                                        </p:tgtEl>
                                        <p:attrNameLst>
                                          <p:attrName>ppt_y</p:attrName>
                                        </p:attrNameLst>
                                      </p:cBhvr>
                                      <p:tavLst>
                                        <p:tav tm="0">
                                          <p:val>
                                            <p:strVal val="ppt_y"/>
                                          </p:val>
                                        </p:tav>
                                        <p:tav tm="100000">
                                          <p:val>
                                            <p:strVal val="ppt_y"/>
                                          </p:val>
                                        </p:tav>
                                      </p:tavLst>
                                    </p:anim>
                                    <p:set>
                                      <p:cBhvr>
                                        <p:cTn id="71" dur="1" fill="hold">
                                          <p:stCondLst>
                                            <p:cond delay="499"/>
                                          </p:stCondLst>
                                        </p:cTn>
                                        <p:tgtEl>
                                          <p:spTgt spid="6"/>
                                        </p:tgtEl>
                                        <p:attrNameLst>
                                          <p:attrName>style.visibility</p:attrName>
                                        </p:attrNameLst>
                                      </p:cBhvr>
                                      <p:to>
                                        <p:strVal val="hidden"/>
                                      </p:to>
                                    </p:set>
                                  </p:childTnLst>
                                </p:cTn>
                              </p:par>
                            </p:childTnLst>
                          </p:cTn>
                        </p:par>
                        <p:par>
                          <p:cTn id="72" fill="hold">
                            <p:stCondLst>
                              <p:cond delay="500"/>
                            </p:stCondLst>
                            <p:childTnLst>
                              <p:par>
                                <p:cTn id="73" presetID="2" presetClass="entr" presetSubtype="4" fill="hold" nodeType="after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anim calcmode="lin" valueType="num">
                                      <p:cBhvr additive="base">
                                        <p:cTn id="7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8" grpId="0"/>
      <p:bldP spid="8" grpId="1"/>
      <p:bldP spid="9" grpId="0"/>
      <p:bldP spid="9" grpId="1"/>
      <p:bldP spid="10" grpId="0"/>
      <p:bldP spid="10" grpId="1"/>
      <p:bldP spid="11" grpId="0"/>
      <p:bldP spid="11" grpId="1"/>
      <p:bldP spid="12" grpId="0"/>
      <p:bldP spid="12"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600" dirty="0" smtClean="0"/>
              <a:t>pensacolalinks.com/autosome.ppt</a:t>
            </a:r>
            <a:endParaRPr lang="en-US" sz="3600" dirty="0"/>
          </a:p>
        </p:txBody>
      </p:sp>
      <p:sp>
        <p:nvSpPr>
          <p:cNvPr id="3" name="Title 2"/>
          <p:cNvSpPr>
            <a:spLocks noGrp="1"/>
          </p:cNvSpPr>
          <p:nvPr>
            <p:ph type="title"/>
          </p:nvPr>
        </p:nvSpPr>
        <p:spPr>
          <a:xfrm>
            <a:off x="685800" y="381000"/>
            <a:ext cx="7756263" cy="1054250"/>
          </a:xfrm>
        </p:spPr>
        <p:txBody>
          <a:bodyPr/>
          <a:lstStyle/>
          <a:p>
            <a:r>
              <a:rPr lang="en-US" dirty="0" smtClean="0"/>
              <a:t>The Full 30 meg PowerPoint is Here:</a:t>
            </a:r>
            <a:endParaRPr lang="en-US" dirty="0"/>
          </a:p>
        </p:txBody>
      </p:sp>
    </p:spTree>
    <p:extLst>
      <p:ext uri="{BB962C8B-B14F-4D97-AF65-F5344CB8AC3E}">
        <p14:creationId xmlns:p14="http://schemas.microsoft.com/office/powerpoint/2010/main" val="3965147121"/>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5" name="Rectangle 4"/>
          <p:cNvSpPr/>
          <p:nvPr/>
        </p:nvSpPr>
        <p:spPr>
          <a:xfrm>
            <a:off x="369573" y="4572000"/>
            <a:ext cx="840486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Will outlast the Pyramids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1" name="Picture 3"/>
          <p:cNvPicPr>
            <a:picLocks noChangeAspect="1" noChangeArrowheads="1"/>
          </p:cNvPicPr>
          <p:nvPr/>
        </p:nvPicPr>
        <p:blipFill>
          <a:blip r:embed="rId2">
            <a:clrChange>
              <a:clrFrom>
                <a:srgbClr val="FF1FDC"/>
              </a:clrFrom>
              <a:clrTo>
                <a:srgbClr val="FF1FDC">
                  <a:alpha val="0"/>
                </a:srgbClr>
              </a:clrTo>
            </a:clrChange>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1080492"/>
            <a:ext cx="9144000" cy="577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b="1" dirty="0" smtClean="0"/>
              <a:t>Single Nucleotide Polymorphisms </a:t>
            </a:r>
            <a:r>
              <a:rPr lang="en-US" b="1" dirty="0"/>
              <a:t/>
            </a:r>
            <a:br>
              <a:rPr lang="en-US" b="1" dirty="0"/>
            </a:br>
            <a:endParaRPr lang="en-US" dirty="0"/>
          </a:p>
        </p:txBody>
      </p:sp>
      <p:sp>
        <p:nvSpPr>
          <p:cNvPr id="4" name="Rectangle 3"/>
          <p:cNvSpPr/>
          <p:nvPr/>
        </p:nvSpPr>
        <p:spPr>
          <a:xfrm>
            <a:off x="3312681" y="2808847"/>
            <a:ext cx="2518638"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dirty="0" err="1"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SNPs</a:t>
            </a:r>
            <a:endParaRPr lang="en-US" sz="7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438727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xit" presetSubtype="0" fill="hold" nodeType="afterEffect">
                                  <p:stCondLst>
                                    <p:cond delay="500"/>
                                  </p:stCondLst>
                                  <p:childTnLst>
                                    <p:animEffect transition="out" filter="fade">
                                      <p:cBhvr>
                                        <p:cTn id="11" dur="4500"/>
                                        <p:tgtEl>
                                          <p:spTgt spid="2051"/>
                                        </p:tgtEl>
                                      </p:cBhvr>
                                    </p:animEffect>
                                    <p:set>
                                      <p:cBhvr>
                                        <p:cTn id="12" dur="1" fill="hold">
                                          <p:stCondLst>
                                            <p:cond delay="44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smtClean="0"/>
              <a:t>SNP</a:t>
            </a:r>
            <a:r>
              <a:rPr lang="en-US" dirty="0" smtClean="0"/>
              <a:t> on DNA</a:t>
            </a:r>
            <a:endParaRPr lang="en-US" dirty="0"/>
          </a:p>
        </p:txBody>
      </p:sp>
      <p:pic>
        <p:nvPicPr>
          <p:cNvPr id="2050" name="Picture 2" descr="http://upload.wikimedia.org/wikipedia/commons/thumb/2/2e/Dna-SNP.svg/220px-Dna-SNP.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06336"/>
            <a:ext cx="3601278" cy="451796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2905991" y="2840181"/>
            <a:ext cx="12954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905991" y="5666510"/>
            <a:ext cx="12954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1726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133600"/>
            <a:ext cx="7745505" cy="3877815"/>
          </a:xfrm>
        </p:spPr>
        <p:txBody>
          <a:bodyPr>
            <a:normAutofit/>
          </a:bodyPr>
          <a:lstStyle/>
          <a:p>
            <a:r>
              <a:rPr lang="en-US" dirty="0"/>
              <a:t> </a:t>
            </a:r>
            <a:r>
              <a:rPr lang="en-US" b="1" dirty="0" err="1" smtClean="0"/>
              <a:t>SNPs</a:t>
            </a:r>
            <a:r>
              <a:rPr lang="en-US" dirty="0" smtClean="0"/>
              <a:t> </a:t>
            </a:r>
            <a:r>
              <a:rPr lang="en-US" dirty="0"/>
              <a:t>are a change in a single nucleotide in the DNA and occur infrequently; </a:t>
            </a:r>
            <a:r>
              <a:rPr lang="en-US" dirty="0" smtClean="0"/>
              <a:t>however, once </a:t>
            </a:r>
            <a:r>
              <a:rPr lang="en-US" dirty="0"/>
              <a:t>they occur they are stable and typically define a whole chromosome and become its signature</a:t>
            </a:r>
            <a:r>
              <a:rPr lang="en-US" dirty="0" smtClean="0"/>
              <a:t>.</a:t>
            </a:r>
            <a:endParaRPr lang="en-US" dirty="0"/>
          </a:p>
        </p:txBody>
      </p:sp>
      <p:pic>
        <p:nvPicPr>
          <p:cNvPr id="205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200" y="4576672"/>
            <a:ext cx="1752600" cy="215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4576672"/>
            <a:ext cx="1371600" cy="217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5699" y="4435204"/>
            <a:ext cx="1946564" cy="243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685800" y="308263"/>
            <a:ext cx="7756263" cy="1054250"/>
          </a:xfrm>
        </p:spPr>
        <p:txBody>
          <a:bodyPr/>
          <a:lstStyle/>
          <a:p>
            <a:r>
              <a:rPr lang="en-US" dirty="0" err="1" smtClean="0"/>
              <a:t>SNPs</a:t>
            </a:r>
            <a:endParaRPr lang="en-US" dirty="0"/>
          </a:p>
        </p:txBody>
      </p:sp>
      <p:pic>
        <p:nvPicPr>
          <p:cNvPr id="7" name="Picture 2" descr="http://bio.mq.edu.au/avianbehaviouralecology/_Graphics/Research/Three%20mal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63" b="96296" l="0" r="89831">
                        <a14:foregroundMark x1="11017" y1="84074" x2="847" y2="96296"/>
                        <a14:foregroundMark x1="17797" y1="43704" x2="13842" y2="54444"/>
                        <a14:foregroundMark x1="16949" y1="41852" x2="14124" y2="47037"/>
                        <a14:foregroundMark x1="11864" y1="57778" x2="12429" y2="68519"/>
                        <a14:foregroundMark x1="11582" y1="53704" x2="14689" y2="43704"/>
                      </a14:backgroundRemoval>
                    </a14:imgEffect>
                  </a14:imgLayer>
                </a14:imgProps>
              </a:ext>
              <a:ext uri="{28A0092B-C50C-407E-A947-70E740481C1C}">
                <a14:useLocalDpi xmlns:a14="http://schemas.microsoft.com/office/drawing/2010/main" val="0"/>
              </a:ext>
            </a:extLst>
          </a:blip>
          <a:srcRect/>
          <a:stretch>
            <a:fillRect/>
          </a:stretch>
        </p:blipFill>
        <p:spPr bwMode="auto">
          <a:xfrm>
            <a:off x="0" y="4282786"/>
            <a:ext cx="337185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dartmouth.edu/%7Ecalsbeeklab/Site/Polymorphism_files/droppedImage.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4060535"/>
            <a:ext cx="2714625" cy="3016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3.bp.blogspot.com/_R2OnOnEOz2s/TOmXDRNUlyI/AAAAAAAALsc/i655HG99FZ4/s1600/dolf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82" y="-15122"/>
            <a:ext cx="9164782" cy="685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973589"/>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5"/>
                                            </p:tgtEl>
                                            <p:attrNameLst>
                                              <p:attrName>style.visibility</p:attrName>
                                            </p:attrNameLst>
                                          </p:cBhvr>
                                          <p:to>
                                            <p:strVal val="visible"/>
                                          </p:to>
                                        </p:set>
                                        <p:anim calcmode="lin" valueType="num">
                                          <p:cBhvr additive="base">
                                            <p:cTn id="15" dur="500" fill="hold"/>
                                            <p:tgtEl>
                                              <p:spTgt spid="2055"/>
                                            </p:tgtEl>
                                            <p:attrNameLst>
                                              <p:attrName>ppt_x</p:attrName>
                                            </p:attrNameLst>
                                          </p:cBhvr>
                                          <p:tavLst>
                                            <p:tav tm="0">
                                              <p:val>
                                                <p:strVal val="#ppt_x"/>
                                              </p:val>
                                            </p:tav>
                                            <p:tav tm="100000">
                                              <p:val>
                                                <p:strVal val="#ppt_x"/>
                                              </p:val>
                                            </p:tav>
                                          </p:tavLst>
                                        </p:anim>
                                        <p:anim calcmode="lin" valueType="num">
                                          <p:cBhvr additive="base">
                                            <p:cTn id="16"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3.33333E-6 L 0.2375 -3.33333E-6 " pathEditMode="relative" rAng="0" ptsTypes="AA">
                                          <p:cBhvr>
                                            <p:cTn id="20" dur="2000" fill="hold"/>
                                            <p:tgtEl>
                                              <p:spTgt spid="2050"/>
                                            </p:tgtEl>
                                            <p:attrNameLst>
                                              <p:attrName>ppt_x</p:attrName>
                                              <p:attrName>ppt_y</p:attrName>
                                            </p:attrNameLst>
                                          </p:cBhvr>
                                          <p:rCtr x="11875" y="0"/>
                                        </p:animMotion>
                                      </p:childTnLst>
                                    </p:cTn>
                                  </p:par>
                                </p:childTnLst>
                              </p:cTn>
                            </p:par>
                            <p:par>
                              <p:cTn id="21" fill="hold">
                                <p:stCondLst>
                                  <p:cond delay="2000"/>
                                </p:stCondLst>
                                <p:childTnLst>
                                  <p:par>
                                    <p:cTn id="22" presetID="1" presetClass="exit" presetSubtype="0" fill="hold" nodeType="afterEffect">
                                      <p:stCondLst>
                                        <p:cond delay="0"/>
                                      </p:stCondLst>
                                      <p:childTnLst>
                                        <p:set>
                                          <p:cBhvr>
                                            <p:cTn id="23" dur="1" fill="hold">
                                              <p:stCondLst>
                                                <p:cond delay="0"/>
                                              </p:stCondLst>
                                            </p:cTn>
                                            <p:tgtEl>
                                              <p:spTgt spid="2050"/>
                                            </p:tgtEl>
                                            <p:attrNameLst>
                                              <p:attrName>style.visibility</p:attrName>
                                            </p:attrNameLst>
                                          </p:cBhvr>
                                          <p:to>
                                            <p:strVal val="hidden"/>
                                          </p:to>
                                        </p:set>
                                      </p:childTnLst>
                                    </p:cTn>
                                  </p:par>
                                </p:childTnLst>
                              </p:cTn>
                            </p:par>
                            <p:par>
                              <p:cTn id="24" fill="hold">
                                <p:stCondLst>
                                  <p:cond delay="2000"/>
                                </p:stCondLst>
                                <p:childTnLst>
                                  <p:par>
                                    <p:cTn id="25" presetID="42" presetClass="path" presetSubtype="0" fill="hold" nodeType="afterEffect" p14:presetBounceEnd="20000">
                                      <p:stCondLst>
                                        <p:cond delay="0"/>
                                      </p:stCondLst>
                                      <p:childTnLst>
                                        <p:animMotion origin="layout" path="M -3.33333E-6 -4.07407E-6 L 0.2 -0.00185 " pathEditMode="relative" rAng="0" ptsTypes="AA" p14:bounceEnd="20000">
                                          <p:cBhvr>
                                            <p:cTn id="26" dur="2000" fill="hold"/>
                                            <p:tgtEl>
                                              <p:spTgt spid="2051"/>
                                            </p:tgtEl>
                                            <p:attrNameLst>
                                              <p:attrName>ppt_x</p:attrName>
                                              <p:attrName>ppt_y</p:attrName>
                                            </p:attrNameLst>
                                          </p:cBhvr>
                                          <p:rCtr x="10000" y="-93"/>
                                        </p:animMotion>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051"/>
                                            </p:tgtEl>
                                            <p:attrNameLst>
                                              <p:attrName>ppt_x</p:attrName>
                                            </p:attrNameLst>
                                          </p:cBhvr>
                                          <p:tavLst>
                                            <p:tav tm="0">
                                              <p:val>
                                                <p:strVal val="ppt_x"/>
                                              </p:val>
                                            </p:tav>
                                            <p:tav tm="100000">
                                              <p:val>
                                                <p:strVal val="ppt_x"/>
                                              </p:val>
                                            </p:tav>
                                          </p:tavLst>
                                        </p:anim>
                                        <p:anim calcmode="lin" valueType="num">
                                          <p:cBhvr additive="base">
                                            <p:cTn id="31" dur="500"/>
                                            <p:tgtEl>
                                              <p:spTgt spid="2051"/>
                                            </p:tgtEl>
                                            <p:attrNameLst>
                                              <p:attrName>ppt_y</p:attrName>
                                            </p:attrNameLst>
                                          </p:cBhvr>
                                          <p:tavLst>
                                            <p:tav tm="0">
                                              <p:val>
                                                <p:strVal val="ppt_y"/>
                                              </p:val>
                                            </p:tav>
                                            <p:tav tm="100000">
                                              <p:val>
                                                <p:strVal val="1+ppt_h/2"/>
                                              </p:val>
                                            </p:tav>
                                          </p:tavLst>
                                        </p:anim>
                                        <p:set>
                                          <p:cBhvr>
                                            <p:cTn id="32" dur="1" fill="hold">
                                              <p:stCondLst>
                                                <p:cond delay="499"/>
                                              </p:stCondLst>
                                            </p:cTn>
                                            <p:tgtEl>
                                              <p:spTgt spid="2051"/>
                                            </p:tgtEl>
                                            <p:attrNameLst>
                                              <p:attrName>style.visibility</p:attrName>
                                            </p:attrNameLst>
                                          </p:cBhvr>
                                          <p:to>
                                            <p:strVal val="hidden"/>
                                          </p:to>
                                        </p:set>
                                      </p:childTnLst>
                                    </p:cTn>
                                  </p:par>
                                </p:childTnLst>
                              </p:cTn>
                            </p:par>
                            <p:par>
                              <p:cTn id="33" fill="hold">
                                <p:stCondLst>
                                  <p:cond delay="500"/>
                                </p:stCondLst>
                                <p:childTnLst>
                                  <p:par>
                                    <p:cTn id="34" presetID="2" presetClass="exit" presetSubtype="4" fill="hold" nodeType="afterEffect">
                                      <p:stCondLst>
                                        <p:cond delay="0"/>
                                      </p:stCondLst>
                                      <p:childTnLst>
                                        <p:anim calcmode="lin" valueType="num">
                                          <p:cBhvr additive="base">
                                            <p:cTn id="35" dur="500"/>
                                            <p:tgtEl>
                                              <p:spTgt spid="2055"/>
                                            </p:tgtEl>
                                            <p:attrNameLst>
                                              <p:attrName>ppt_x</p:attrName>
                                            </p:attrNameLst>
                                          </p:cBhvr>
                                          <p:tavLst>
                                            <p:tav tm="0">
                                              <p:val>
                                                <p:strVal val="ppt_x"/>
                                              </p:val>
                                            </p:tav>
                                            <p:tav tm="100000">
                                              <p:val>
                                                <p:strVal val="ppt_x"/>
                                              </p:val>
                                            </p:tav>
                                          </p:tavLst>
                                        </p:anim>
                                        <p:anim calcmode="lin" valueType="num">
                                          <p:cBhvr additive="base">
                                            <p:cTn id="36" dur="500"/>
                                            <p:tgtEl>
                                              <p:spTgt spid="2055"/>
                                            </p:tgtEl>
                                            <p:attrNameLst>
                                              <p:attrName>ppt_y</p:attrName>
                                            </p:attrNameLst>
                                          </p:cBhvr>
                                          <p:tavLst>
                                            <p:tav tm="0">
                                              <p:val>
                                                <p:strVal val="ppt_y"/>
                                              </p:val>
                                            </p:tav>
                                            <p:tav tm="100000">
                                              <p:val>
                                                <p:strVal val="1+ppt_h/2"/>
                                              </p:val>
                                            </p:tav>
                                          </p:tavLst>
                                        </p:anim>
                                        <p:set>
                                          <p:cBhvr>
                                            <p:cTn id="37" dur="1" fill="hold">
                                              <p:stCondLst>
                                                <p:cond delay="499"/>
                                              </p:stCondLst>
                                            </p:cTn>
                                            <p:tgtEl>
                                              <p:spTgt spid="2055"/>
                                            </p:tgtEl>
                                            <p:attrNameLst>
                                              <p:attrName>style.visibility</p:attrName>
                                            </p:attrNameLst>
                                          </p:cBhvr>
                                          <p:to>
                                            <p:strVal val="hidden"/>
                                          </p:to>
                                        </p:set>
                                      </p:childTnLst>
                                    </p:cTn>
                                  </p:par>
                                </p:childTnLst>
                              </p:cTn>
                            </p:par>
                            <p:par>
                              <p:cTn id="38" fill="hold">
                                <p:stCondLst>
                                  <p:cond delay="1000"/>
                                </p:stCondLst>
                                <p:childTnLst>
                                  <p:par>
                                    <p:cTn id="39" presetID="2" presetClass="entr" presetSubtype="8"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par>
                              <p:cTn id="43" fill="hold">
                                <p:stCondLst>
                                  <p:cond delay="1500"/>
                                </p:stCondLst>
                                <p:childTnLst>
                                  <p:par>
                                    <p:cTn id="44" presetID="10" presetClass="entr" presetSubtype="0" fill="hold" nodeType="afterEffect">
                                      <p:stCondLst>
                                        <p:cond delay="100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5"/>
                                            </p:tgtEl>
                                            <p:attrNameLst>
                                              <p:attrName>style.visibility</p:attrName>
                                            </p:attrNameLst>
                                          </p:cBhvr>
                                          <p:to>
                                            <p:strVal val="visible"/>
                                          </p:to>
                                        </p:set>
                                        <p:anim calcmode="lin" valueType="num">
                                          <p:cBhvr additive="base">
                                            <p:cTn id="15" dur="500" fill="hold"/>
                                            <p:tgtEl>
                                              <p:spTgt spid="2055"/>
                                            </p:tgtEl>
                                            <p:attrNameLst>
                                              <p:attrName>ppt_x</p:attrName>
                                            </p:attrNameLst>
                                          </p:cBhvr>
                                          <p:tavLst>
                                            <p:tav tm="0">
                                              <p:val>
                                                <p:strVal val="#ppt_x"/>
                                              </p:val>
                                            </p:tav>
                                            <p:tav tm="100000">
                                              <p:val>
                                                <p:strVal val="#ppt_x"/>
                                              </p:val>
                                            </p:tav>
                                          </p:tavLst>
                                        </p:anim>
                                        <p:anim calcmode="lin" valueType="num">
                                          <p:cBhvr additive="base">
                                            <p:cTn id="16"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3.33333E-6 L 0.2375 -3.33333E-6 " pathEditMode="relative" rAng="0" ptsTypes="AA">
                                          <p:cBhvr>
                                            <p:cTn id="20" dur="2000" fill="hold"/>
                                            <p:tgtEl>
                                              <p:spTgt spid="2050"/>
                                            </p:tgtEl>
                                            <p:attrNameLst>
                                              <p:attrName>ppt_x</p:attrName>
                                              <p:attrName>ppt_y</p:attrName>
                                            </p:attrNameLst>
                                          </p:cBhvr>
                                          <p:rCtr x="11875" y="0"/>
                                        </p:animMotion>
                                      </p:childTnLst>
                                    </p:cTn>
                                  </p:par>
                                </p:childTnLst>
                              </p:cTn>
                            </p:par>
                            <p:par>
                              <p:cTn id="21" fill="hold">
                                <p:stCondLst>
                                  <p:cond delay="2000"/>
                                </p:stCondLst>
                                <p:childTnLst>
                                  <p:par>
                                    <p:cTn id="22" presetID="1" presetClass="exit" presetSubtype="0" fill="hold" nodeType="afterEffect">
                                      <p:stCondLst>
                                        <p:cond delay="0"/>
                                      </p:stCondLst>
                                      <p:childTnLst>
                                        <p:set>
                                          <p:cBhvr>
                                            <p:cTn id="23" dur="1" fill="hold">
                                              <p:stCondLst>
                                                <p:cond delay="0"/>
                                              </p:stCondLst>
                                            </p:cTn>
                                            <p:tgtEl>
                                              <p:spTgt spid="2050"/>
                                            </p:tgtEl>
                                            <p:attrNameLst>
                                              <p:attrName>style.visibility</p:attrName>
                                            </p:attrNameLst>
                                          </p:cBhvr>
                                          <p:to>
                                            <p:strVal val="hidden"/>
                                          </p:to>
                                        </p:set>
                                      </p:childTnLst>
                                    </p:cTn>
                                  </p:par>
                                </p:childTnLst>
                              </p:cTn>
                            </p:par>
                            <p:par>
                              <p:cTn id="24" fill="hold">
                                <p:stCondLst>
                                  <p:cond delay="2000"/>
                                </p:stCondLst>
                                <p:childTnLst>
                                  <p:par>
                                    <p:cTn id="25" presetID="42" presetClass="path" presetSubtype="0" fill="hold" nodeType="afterEffect">
                                      <p:stCondLst>
                                        <p:cond delay="0"/>
                                      </p:stCondLst>
                                      <p:childTnLst>
                                        <p:animMotion origin="layout" path="M -3.33333E-6 -4.07407E-6 L 0.2 -0.00185 " pathEditMode="relative" rAng="0" ptsTypes="AA">
                                          <p:cBhvr>
                                            <p:cTn id="26" dur="2000" fill="hold"/>
                                            <p:tgtEl>
                                              <p:spTgt spid="2051"/>
                                            </p:tgtEl>
                                            <p:attrNameLst>
                                              <p:attrName>ppt_x</p:attrName>
                                              <p:attrName>ppt_y</p:attrName>
                                            </p:attrNameLst>
                                          </p:cBhvr>
                                          <p:rCtr x="10000" y="-93"/>
                                        </p:animMotion>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051"/>
                                            </p:tgtEl>
                                            <p:attrNameLst>
                                              <p:attrName>ppt_x</p:attrName>
                                            </p:attrNameLst>
                                          </p:cBhvr>
                                          <p:tavLst>
                                            <p:tav tm="0">
                                              <p:val>
                                                <p:strVal val="ppt_x"/>
                                              </p:val>
                                            </p:tav>
                                            <p:tav tm="100000">
                                              <p:val>
                                                <p:strVal val="ppt_x"/>
                                              </p:val>
                                            </p:tav>
                                          </p:tavLst>
                                        </p:anim>
                                        <p:anim calcmode="lin" valueType="num">
                                          <p:cBhvr additive="base">
                                            <p:cTn id="31" dur="500"/>
                                            <p:tgtEl>
                                              <p:spTgt spid="2051"/>
                                            </p:tgtEl>
                                            <p:attrNameLst>
                                              <p:attrName>ppt_y</p:attrName>
                                            </p:attrNameLst>
                                          </p:cBhvr>
                                          <p:tavLst>
                                            <p:tav tm="0">
                                              <p:val>
                                                <p:strVal val="ppt_y"/>
                                              </p:val>
                                            </p:tav>
                                            <p:tav tm="100000">
                                              <p:val>
                                                <p:strVal val="1+ppt_h/2"/>
                                              </p:val>
                                            </p:tav>
                                          </p:tavLst>
                                        </p:anim>
                                        <p:set>
                                          <p:cBhvr>
                                            <p:cTn id="32" dur="1" fill="hold">
                                              <p:stCondLst>
                                                <p:cond delay="499"/>
                                              </p:stCondLst>
                                            </p:cTn>
                                            <p:tgtEl>
                                              <p:spTgt spid="2051"/>
                                            </p:tgtEl>
                                            <p:attrNameLst>
                                              <p:attrName>style.visibility</p:attrName>
                                            </p:attrNameLst>
                                          </p:cBhvr>
                                          <p:to>
                                            <p:strVal val="hidden"/>
                                          </p:to>
                                        </p:set>
                                      </p:childTnLst>
                                    </p:cTn>
                                  </p:par>
                                </p:childTnLst>
                              </p:cTn>
                            </p:par>
                            <p:par>
                              <p:cTn id="33" fill="hold">
                                <p:stCondLst>
                                  <p:cond delay="500"/>
                                </p:stCondLst>
                                <p:childTnLst>
                                  <p:par>
                                    <p:cTn id="34" presetID="2" presetClass="exit" presetSubtype="4" fill="hold" nodeType="afterEffect">
                                      <p:stCondLst>
                                        <p:cond delay="0"/>
                                      </p:stCondLst>
                                      <p:childTnLst>
                                        <p:anim calcmode="lin" valueType="num">
                                          <p:cBhvr additive="base">
                                            <p:cTn id="35" dur="500"/>
                                            <p:tgtEl>
                                              <p:spTgt spid="2055"/>
                                            </p:tgtEl>
                                            <p:attrNameLst>
                                              <p:attrName>ppt_x</p:attrName>
                                            </p:attrNameLst>
                                          </p:cBhvr>
                                          <p:tavLst>
                                            <p:tav tm="0">
                                              <p:val>
                                                <p:strVal val="ppt_x"/>
                                              </p:val>
                                            </p:tav>
                                            <p:tav tm="100000">
                                              <p:val>
                                                <p:strVal val="ppt_x"/>
                                              </p:val>
                                            </p:tav>
                                          </p:tavLst>
                                        </p:anim>
                                        <p:anim calcmode="lin" valueType="num">
                                          <p:cBhvr additive="base">
                                            <p:cTn id="36" dur="500"/>
                                            <p:tgtEl>
                                              <p:spTgt spid="2055"/>
                                            </p:tgtEl>
                                            <p:attrNameLst>
                                              <p:attrName>ppt_y</p:attrName>
                                            </p:attrNameLst>
                                          </p:cBhvr>
                                          <p:tavLst>
                                            <p:tav tm="0">
                                              <p:val>
                                                <p:strVal val="ppt_y"/>
                                              </p:val>
                                            </p:tav>
                                            <p:tav tm="100000">
                                              <p:val>
                                                <p:strVal val="1+ppt_h/2"/>
                                              </p:val>
                                            </p:tav>
                                          </p:tavLst>
                                        </p:anim>
                                        <p:set>
                                          <p:cBhvr>
                                            <p:cTn id="37" dur="1" fill="hold">
                                              <p:stCondLst>
                                                <p:cond delay="499"/>
                                              </p:stCondLst>
                                            </p:cTn>
                                            <p:tgtEl>
                                              <p:spTgt spid="2055"/>
                                            </p:tgtEl>
                                            <p:attrNameLst>
                                              <p:attrName>style.visibility</p:attrName>
                                            </p:attrNameLst>
                                          </p:cBhvr>
                                          <p:to>
                                            <p:strVal val="hidden"/>
                                          </p:to>
                                        </p:set>
                                      </p:childTnLst>
                                    </p:cTn>
                                  </p:par>
                                </p:childTnLst>
                              </p:cTn>
                            </p:par>
                            <p:par>
                              <p:cTn id="38" fill="hold">
                                <p:stCondLst>
                                  <p:cond delay="1000"/>
                                </p:stCondLst>
                                <p:childTnLst>
                                  <p:par>
                                    <p:cTn id="39" presetID="2" presetClass="entr" presetSubtype="8"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par>
                              <p:cTn id="43" fill="hold">
                                <p:stCondLst>
                                  <p:cond delay="1500"/>
                                </p:stCondLst>
                                <p:childTnLst>
                                  <p:par>
                                    <p:cTn id="44" presetID="10" presetClass="entr" presetSubtype="0" fill="hold" nodeType="afterEffect">
                                      <p:stCondLst>
                                        <p:cond delay="100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133600"/>
            <a:ext cx="8229600" cy="4343400"/>
          </a:xfrm>
        </p:spPr>
        <p:txBody>
          <a:bodyPr>
            <a:normAutofit/>
          </a:bodyPr>
          <a:lstStyle/>
          <a:p>
            <a:r>
              <a:rPr lang="en-US" dirty="0" err="1" smtClean="0"/>
              <a:t>SNPs</a:t>
            </a:r>
            <a:r>
              <a:rPr lang="en-US" dirty="0" smtClean="0"/>
              <a:t> </a:t>
            </a:r>
            <a:r>
              <a:rPr lang="en-US" dirty="0"/>
              <a:t>allow </a:t>
            </a:r>
            <a:r>
              <a:rPr lang="en-US" dirty="0" smtClean="0"/>
              <a:t>you to </a:t>
            </a:r>
            <a:r>
              <a:rPr lang="en-US" dirty="0"/>
              <a:t>track ancient </a:t>
            </a:r>
            <a:r>
              <a:rPr lang="en-US" dirty="0" smtClean="0"/>
              <a:t>ancestry….</a:t>
            </a:r>
            <a:endParaRPr lang="en-US" dirty="0"/>
          </a:p>
          <a:p>
            <a:r>
              <a:rPr lang="en-US" dirty="0" smtClean="0"/>
              <a:t>…while </a:t>
            </a:r>
            <a:r>
              <a:rPr lang="en-US" dirty="0" err="1"/>
              <a:t>STRs</a:t>
            </a:r>
            <a:r>
              <a:rPr lang="en-US" dirty="0"/>
              <a:t> allow </a:t>
            </a:r>
            <a:r>
              <a:rPr lang="en-US" dirty="0" smtClean="0"/>
              <a:t>you to </a:t>
            </a:r>
            <a:r>
              <a:rPr lang="en-US" dirty="0"/>
              <a:t>track recent ancestry in the range of immediate family history over several </a:t>
            </a:r>
            <a:r>
              <a:rPr lang="en-US" dirty="0" smtClean="0"/>
              <a:t>generations.</a:t>
            </a:r>
            <a:endParaRPr lang="en-US" dirty="0"/>
          </a:p>
          <a:p>
            <a:pPr marL="0" indent="0">
              <a:buNone/>
            </a:pPr>
            <a:r>
              <a:rPr lang="en-US" dirty="0" smtClean="0"/>
              <a:t/>
            </a:r>
            <a:br>
              <a:rPr lang="en-US" dirty="0" smtClean="0"/>
            </a:br>
            <a:r>
              <a:rPr lang="en-US" dirty="0" smtClean="0"/>
              <a:t/>
            </a:r>
            <a:br>
              <a:rPr lang="en-US" dirty="0" smtClean="0"/>
            </a:br>
            <a:endParaRPr lang="en-US" dirty="0"/>
          </a:p>
        </p:txBody>
      </p:sp>
      <p:sp>
        <p:nvSpPr>
          <p:cNvPr id="2" name="Title 1"/>
          <p:cNvSpPr>
            <a:spLocks noGrp="1"/>
          </p:cNvSpPr>
          <p:nvPr>
            <p:ph type="title"/>
          </p:nvPr>
        </p:nvSpPr>
        <p:spPr>
          <a:xfrm>
            <a:off x="685800" y="304800"/>
            <a:ext cx="7756263" cy="1054250"/>
          </a:xfrm>
        </p:spPr>
        <p:txBody>
          <a:bodyPr/>
          <a:lstStyle/>
          <a:p>
            <a:r>
              <a:rPr lang="en-US" dirty="0" err="1" smtClean="0"/>
              <a:t>STRs</a:t>
            </a:r>
            <a:r>
              <a:rPr lang="en-US" dirty="0" smtClean="0"/>
              <a:t>, </a:t>
            </a:r>
            <a:r>
              <a:rPr lang="en-US" dirty="0" err="1" smtClean="0"/>
              <a:t>SNPs</a:t>
            </a:r>
            <a:r>
              <a:rPr lang="en-US" dirty="0" smtClean="0"/>
              <a:t> &amp; Haplogroups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5900" y="5181600"/>
            <a:ext cx="2459990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2329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1.11111E-6 2.50058E-6 L 1.41181 0.0037 " pathEditMode="relative" rAng="0" ptsTypes="AA">
                                      <p:cBhvr>
                                        <p:cTn id="6" dur="20250" fill="hold"/>
                                        <p:tgtEl>
                                          <p:spTgt spid="5122"/>
                                        </p:tgtEl>
                                        <p:attrNameLst>
                                          <p:attrName>ppt_x</p:attrName>
                                          <p:attrName>ppt_y</p:attrName>
                                        </p:attrNameLst>
                                      </p:cBhvr>
                                      <p:rCtr x="70590" y="185"/>
                                    </p:animMotion>
                                  </p:childTnLst>
                                </p:cTn>
                              </p:par>
                              <p:par>
                                <p:cTn id="7" presetID="2" presetClass="entr" presetSubtype="4"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0"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2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Y Haplogroups</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15" y="2209800"/>
            <a:ext cx="8633991"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7543800" y="4953000"/>
            <a:ext cx="609600"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054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5.55556E-6 5.18519E-6 L -0.01353 -0.06666 L -0.03853 -0.10902 L -0.07499 -0.14837 L -0.11579 -0.19073 L -0.13176 -0.23772 L -0.14079 -0.303 L -0.17378 -0.34073 L -0.22274 -0.36203 L -0.26579 -0.37407 L -0.31701 -0.38032 L -0.38402 -0.38032 L -0.43628 -0.37106 L -0.49774 -0.35601 L -0.55225 -0.3287 L -0.59999 -0.29536 L -0.6453 -0.24999 L -0.6703 -0.21041 L -0.67378 -0.16805 L -0.69079 -0.12268 L -0.69774 -0.08032 " pathEditMode="relative" ptsTypes="AAAAAAAAAAAAAAAAAAAAA">
                                      <p:cBhvr>
                                        <p:cTn id="12" dur="4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err="1"/>
              <a:t>m</a:t>
            </a:r>
            <a:r>
              <a:rPr lang="en-US" dirty="0" err="1" smtClean="0"/>
              <a:t>t</a:t>
            </a:r>
            <a:r>
              <a:rPr lang="en-US" dirty="0" smtClean="0"/>
              <a:t> Haplogroups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27" y="2133600"/>
            <a:ext cx="8458200" cy="456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5257800" y="3835423"/>
            <a:ext cx="533400"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055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1.94444E-6 2.59259E-6 L -0.02604 0.04097 C -0.05816 0.06852 -0.04514 0.06829 -0.05903 0.06829 L -0.09549 0.07593 L -0.13281 0.06366 L -0.1533 0.04097 L -0.17153 -0.00602 L -0.19983 -0.10903 L -0.21927 -0.12407 L -0.25208 -0.1 L -0.2658 -0.07106 L -0.28507 -0.05741 L -0.31927 -0.05139 L -0.34306 -0.05139 L -0.37153 -0.05139 L -0.3908 -0.03333 L -0.43056 0.01065 L -0.45556 0.04259 L -0.46806 0.09097 L -0.4533 0.12269 " pathEditMode="relative" ptsTypes="AfAAAAAAAAAAAAAAAAAA">
                                      <p:cBhvr>
                                        <p:cTn id="12" dur="3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While these Haplogroups are great for tracing paternal or maternal lines, they apply only to the Y and mtDNA.</a:t>
            </a:r>
          </a:p>
          <a:p>
            <a:r>
              <a:rPr lang="en-US" dirty="0" smtClean="0"/>
              <a:t>As we move along to the X and Autosomal Chromosomes, haplogroups play no role.</a:t>
            </a:r>
          </a:p>
          <a:p>
            <a:r>
              <a:rPr lang="en-US" dirty="0" smtClean="0"/>
              <a:t>And     </a:t>
            </a:r>
            <a:r>
              <a:rPr lang="en-US" sz="2800" dirty="0" smtClean="0"/>
              <a:t>   </a:t>
            </a:r>
            <a:r>
              <a:rPr lang="en-US" dirty="0" smtClean="0"/>
              <a:t>  drop out as well.</a:t>
            </a:r>
          </a:p>
          <a:p>
            <a:r>
              <a:rPr lang="en-US" dirty="0" smtClean="0"/>
              <a:t>So, </a:t>
            </a:r>
            <a:r>
              <a:rPr lang="en-US" dirty="0" err="1" smtClean="0"/>
              <a:t>SNPs</a:t>
            </a:r>
            <a:r>
              <a:rPr lang="en-US" dirty="0" smtClean="0"/>
              <a:t> are the name of the game in Autosomes.</a:t>
            </a:r>
            <a:endParaRPr lang="en-US" dirty="0"/>
          </a:p>
        </p:txBody>
      </p:sp>
      <p:sp>
        <p:nvSpPr>
          <p:cNvPr id="3" name="Title 2"/>
          <p:cNvSpPr>
            <a:spLocks noGrp="1"/>
          </p:cNvSpPr>
          <p:nvPr>
            <p:ph type="title"/>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063" y="4329511"/>
            <a:ext cx="781050" cy="40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clrChange>
              <a:clrFrom>
                <a:srgbClr val="24FF0D"/>
              </a:clrFrom>
              <a:clrTo>
                <a:srgbClr val="24FF0D">
                  <a:alpha val="0"/>
                </a:srgbClr>
              </a:clrTo>
            </a:clrChange>
            <a:extLst>
              <a:ext uri="{28A0092B-C50C-407E-A947-70E740481C1C}">
                <a14:useLocalDpi xmlns:a14="http://schemas.microsoft.com/office/drawing/2010/main" val="0"/>
              </a:ext>
            </a:extLst>
          </a:blip>
          <a:srcRect/>
          <a:stretch>
            <a:fillRect/>
          </a:stretch>
        </p:blipFill>
        <p:spPr bwMode="auto">
          <a:xfrm>
            <a:off x="2101850" y="825500"/>
            <a:ext cx="4940300"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4890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ppt_x"/>
                                          </p:val>
                                        </p:tav>
                                        <p:tav tm="100000">
                                          <p:val>
                                            <p:strVal val="#ppt_x"/>
                                          </p:val>
                                        </p:tav>
                                      </p:tavLst>
                                    </p:anim>
                                    <p:anim calcmode="lin" valueType="num">
                                      <p:cBhvr additive="base">
                                        <p:cTn id="18" dur="500" fill="hold"/>
                                        <p:tgtEl>
                                          <p:spTgt spid="1027"/>
                                        </p:tgtEl>
                                        <p:attrNameLst>
                                          <p:attrName>ppt_y</p:attrName>
                                        </p:attrNameLst>
                                      </p:cBhvr>
                                      <p:tavLst>
                                        <p:tav tm="0">
                                          <p:val>
                                            <p:strVal val="1+#ppt_h/2"/>
                                          </p:val>
                                        </p:tav>
                                        <p:tav tm="100000">
                                          <p:val>
                                            <p:strVal val="#ppt_y"/>
                                          </p:val>
                                        </p:tav>
                                      </p:tavLst>
                                    </p:anim>
                                  </p:childTnLst>
                                </p:cTn>
                              </p:par>
                            </p:childTnLst>
                          </p:cTn>
                        </p:par>
                        <p:par>
                          <p:cTn id="19" fill="hold">
                            <p:stCondLst>
                              <p:cond delay="510"/>
                            </p:stCondLst>
                            <p:childTnLst>
                              <p:par>
                                <p:cTn id="20" presetID="2" presetClass="exit" presetSubtype="4" fill="hold" nodeType="afterEffect">
                                  <p:stCondLst>
                                    <p:cond delay="750"/>
                                  </p:stCondLst>
                                  <p:childTnLst>
                                    <p:anim calcmode="lin" valueType="num">
                                      <p:cBhvr additive="base">
                                        <p:cTn id="21" dur="500"/>
                                        <p:tgtEl>
                                          <p:spTgt spid="1027"/>
                                        </p:tgtEl>
                                        <p:attrNameLst>
                                          <p:attrName>ppt_x</p:attrName>
                                        </p:attrNameLst>
                                      </p:cBhvr>
                                      <p:tavLst>
                                        <p:tav tm="0">
                                          <p:val>
                                            <p:strVal val="ppt_x"/>
                                          </p:val>
                                        </p:tav>
                                        <p:tav tm="100000">
                                          <p:val>
                                            <p:strVal val="ppt_x"/>
                                          </p:val>
                                        </p:tav>
                                      </p:tavLst>
                                    </p:anim>
                                    <p:anim calcmode="lin" valueType="num">
                                      <p:cBhvr additive="base">
                                        <p:cTn id="22" dur="500"/>
                                        <p:tgtEl>
                                          <p:spTgt spid="1027"/>
                                        </p:tgtEl>
                                        <p:attrNameLst>
                                          <p:attrName>ppt_y</p:attrName>
                                        </p:attrNameLst>
                                      </p:cBhvr>
                                      <p:tavLst>
                                        <p:tav tm="0">
                                          <p:val>
                                            <p:strVal val="ppt_y"/>
                                          </p:val>
                                        </p:tav>
                                        <p:tav tm="100000">
                                          <p:val>
                                            <p:strVal val="1+ppt_h/2"/>
                                          </p:val>
                                        </p:tav>
                                      </p:tavLst>
                                    </p:anim>
                                    <p:set>
                                      <p:cBhvr>
                                        <p:cTn id="23" dur="1" fill="hold">
                                          <p:stCondLst>
                                            <p:cond delay="499"/>
                                          </p:stCondLst>
                                        </p:cTn>
                                        <p:tgtEl>
                                          <p:spTgt spid="1027"/>
                                        </p:tgtEl>
                                        <p:attrNameLst>
                                          <p:attrName>style.visibility</p:attrName>
                                        </p:attrNameLst>
                                      </p:cBhvr>
                                      <p:to>
                                        <p:strVal val="hidden"/>
                                      </p:to>
                                    </p:set>
                                  </p:childTnLst>
                                </p:cTn>
                              </p:par>
                            </p:childTnLst>
                          </p:cTn>
                        </p:par>
                        <p:par>
                          <p:cTn id="24" fill="hold">
                            <p:stCondLst>
                              <p:cond delay="1760"/>
                            </p:stCondLst>
                            <p:childTnLst>
                              <p:par>
                                <p:cTn id="25" presetID="2" presetClass="entr" presetSubtype="4" fill="hold" nodeType="afterEffect">
                                  <p:stCondLst>
                                    <p:cond delay="75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additive="base">
                                        <p:cTn id="2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8" fill="hold" nodeType="clickEffect">
                                  <p:stCondLst>
                                    <p:cond delay="0"/>
                                  </p:stCondLst>
                                  <p:childTnLst>
                                    <p:anim calcmode="lin" valueType="num">
                                      <p:cBhvr additive="base">
                                        <p:cTn id="32" dur="500"/>
                                        <p:tgtEl>
                                          <p:spTgt spid="2">
                                            <p:txEl>
                                              <p:pRg st="0" end="0"/>
                                            </p:txEl>
                                          </p:spTgt>
                                        </p:tgtEl>
                                        <p:attrNameLst>
                                          <p:attrName>ppt_x</p:attrName>
                                        </p:attrNameLst>
                                      </p:cBhvr>
                                      <p:tavLst>
                                        <p:tav tm="0">
                                          <p:val>
                                            <p:strVal val="ppt_x"/>
                                          </p:val>
                                        </p:tav>
                                        <p:tav tm="100000">
                                          <p:val>
                                            <p:strVal val="0-ppt_w/2"/>
                                          </p:val>
                                        </p:tav>
                                      </p:tavLst>
                                    </p:anim>
                                    <p:anim calcmode="lin" valueType="num">
                                      <p:cBhvr additive="base">
                                        <p:cTn id="33" dur="500"/>
                                        <p:tgtEl>
                                          <p:spTgt spid="2">
                                            <p:txEl>
                                              <p:pRg st="0" end="0"/>
                                            </p:txEl>
                                          </p:spTgt>
                                        </p:tgtEl>
                                        <p:attrNameLst>
                                          <p:attrName>ppt_y</p:attrName>
                                        </p:attrNameLst>
                                      </p:cBhvr>
                                      <p:tavLst>
                                        <p:tav tm="0">
                                          <p:val>
                                            <p:strVal val="ppt_y"/>
                                          </p:val>
                                        </p:tav>
                                        <p:tav tm="100000">
                                          <p:val>
                                            <p:strVal val="ppt_y"/>
                                          </p:val>
                                        </p:tav>
                                      </p:tavLst>
                                    </p:anim>
                                    <p:set>
                                      <p:cBhvr>
                                        <p:cTn id="34" dur="1" fill="hold">
                                          <p:stCondLst>
                                            <p:cond delay="499"/>
                                          </p:stCondLst>
                                        </p:cTn>
                                        <p:tgtEl>
                                          <p:spTgt spid="2">
                                            <p:txEl>
                                              <p:pRg st="0" end="0"/>
                                            </p:txEl>
                                          </p:spTgt>
                                        </p:tgtEl>
                                        <p:attrNameLst>
                                          <p:attrName>style.visibility</p:attrName>
                                        </p:attrNameLst>
                                      </p:cBhvr>
                                      <p:to>
                                        <p:strVal val="hidden"/>
                                      </p:to>
                                    </p:set>
                                  </p:childTnLst>
                                </p:cTn>
                              </p:par>
                              <p:par>
                                <p:cTn id="35" presetID="2" presetClass="exit" presetSubtype="8" fill="hold" nodeType="withEffect">
                                  <p:stCondLst>
                                    <p:cond delay="0"/>
                                  </p:stCondLst>
                                  <p:childTnLst>
                                    <p:anim calcmode="lin" valueType="num">
                                      <p:cBhvr additive="base">
                                        <p:cTn id="36" dur="500"/>
                                        <p:tgtEl>
                                          <p:spTgt spid="2">
                                            <p:txEl>
                                              <p:pRg st="1" end="1"/>
                                            </p:txEl>
                                          </p:spTgt>
                                        </p:tgtEl>
                                        <p:attrNameLst>
                                          <p:attrName>ppt_x</p:attrName>
                                        </p:attrNameLst>
                                      </p:cBhvr>
                                      <p:tavLst>
                                        <p:tav tm="0">
                                          <p:val>
                                            <p:strVal val="ppt_x"/>
                                          </p:val>
                                        </p:tav>
                                        <p:tav tm="100000">
                                          <p:val>
                                            <p:strVal val="0-ppt_w/2"/>
                                          </p:val>
                                        </p:tav>
                                      </p:tavLst>
                                    </p:anim>
                                    <p:anim calcmode="lin" valueType="num">
                                      <p:cBhvr additive="base">
                                        <p:cTn id="37" dur="500"/>
                                        <p:tgtEl>
                                          <p:spTgt spid="2">
                                            <p:txEl>
                                              <p:pRg st="1" end="1"/>
                                            </p:txEl>
                                          </p:spTgt>
                                        </p:tgtEl>
                                        <p:attrNameLst>
                                          <p:attrName>ppt_y</p:attrName>
                                        </p:attrNameLst>
                                      </p:cBhvr>
                                      <p:tavLst>
                                        <p:tav tm="0">
                                          <p:val>
                                            <p:strVal val="ppt_y"/>
                                          </p:val>
                                        </p:tav>
                                        <p:tav tm="100000">
                                          <p:val>
                                            <p:strVal val="ppt_y"/>
                                          </p:val>
                                        </p:tav>
                                      </p:tavLst>
                                    </p:anim>
                                    <p:set>
                                      <p:cBhvr>
                                        <p:cTn id="38" dur="1" fill="hold">
                                          <p:stCondLst>
                                            <p:cond delay="499"/>
                                          </p:stCondLst>
                                        </p:cTn>
                                        <p:tgtEl>
                                          <p:spTgt spid="2">
                                            <p:txEl>
                                              <p:pRg st="1" end="1"/>
                                            </p:txEl>
                                          </p:spTgt>
                                        </p:tgtEl>
                                        <p:attrNameLst>
                                          <p:attrName>style.visibility</p:attrName>
                                        </p:attrNameLst>
                                      </p:cBhvr>
                                      <p:to>
                                        <p:strVal val="hidden"/>
                                      </p:to>
                                    </p:set>
                                  </p:childTnLst>
                                </p:cTn>
                              </p:par>
                              <p:par>
                                <p:cTn id="39" presetID="2" presetClass="exit" presetSubtype="8" fill="hold" nodeType="withEffect">
                                  <p:stCondLst>
                                    <p:cond delay="0"/>
                                  </p:stCondLst>
                                  <p:childTnLst>
                                    <p:anim calcmode="lin" valueType="num">
                                      <p:cBhvr additive="base">
                                        <p:cTn id="40" dur="500"/>
                                        <p:tgtEl>
                                          <p:spTgt spid="2">
                                            <p:txEl>
                                              <p:pRg st="2" end="2"/>
                                            </p:txEl>
                                          </p:spTgt>
                                        </p:tgtEl>
                                        <p:attrNameLst>
                                          <p:attrName>ppt_x</p:attrName>
                                        </p:attrNameLst>
                                      </p:cBhvr>
                                      <p:tavLst>
                                        <p:tav tm="0">
                                          <p:val>
                                            <p:strVal val="ppt_x"/>
                                          </p:val>
                                        </p:tav>
                                        <p:tav tm="100000">
                                          <p:val>
                                            <p:strVal val="0-ppt_w/2"/>
                                          </p:val>
                                        </p:tav>
                                      </p:tavLst>
                                    </p:anim>
                                    <p:anim calcmode="lin" valueType="num">
                                      <p:cBhvr additive="base">
                                        <p:cTn id="41" dur="500"/>
                                        <p:tgtEl>
                                          <p:spTgt spid="2">
                                            <p:txEl>
                                              <p:pRg st="2" end="2"/>
                                            </p:txEl>
                                          </p:spTgt>
                                        </p:tgtEl>
                                        <p:attrNameLst>
                                          <p:attrName>ppt_y</p:attrName>
                                        </p:attrNameLst>
                                      </p:cBhvr>
                                      <p:tavLst>
                                        <p:tav tm="0">
                                          <p:val>
                                            <p:strVal val="ppt_y"/>
                                          </p:val>
                                        </p:tav>
                                        <p:tav tm="100000">
                                          <p:val>
                                            <p:strVal val="ppt_y"/>
                                          </p:val>
                                        </p:tav>
                                      </p:tavLst>
                                    </p:anim>
                                    <p:set>
                                      <p:cBhvr>
                                        <p:cTn id="42" dur="1" fill="hold">
                                          <p:stCondLst>
                                            <p:cond delay="499"/>
                                          </p:stCondLst>
                                        </p:cTn>
                                        <p:tgtEl>
                                          <p:spTgt spid="2">
                                            <p:txEl>
                                              <p:pRg st="2" end="2"/>
                                            </p:txEl>
                                          </p:spTgt>
                                        </p:tgtEl>
                                        <p:attrNameLst>
                                          <p:attrName>style.visibility</p:attrName>
                                        </p:attrNameLst>
                                      </p:cBhvr>
                                      <p:to>
                                        <p:strVal val="hidden"/>
                                      </p:to>
                                    </p:set>
                                  </p:childTnLst>
                                </p:cTn>
                              </p:par>
                            </p:childTnLst>
                          </p:cTn>
                        </p:par>
                        <p:par>
                          <p:cTn id="43" fill="hold">
                            <p:stCondLst>
                              <p:cond delay="500"/>
                            </p:stCondLst>
                            <p:childTnLst>
                              <p:par>
                                <p:cTn id="44" presetID="42" presetClass="path" presetSubtype="0" accel="50000" decel="50000" fill="hold" nodeType="afterEffect">
                                  <p:stCondLst>
                                    <p:cond delay="0"/>
                                  </p:stCondLst>
                                  <p:childTnLst>
                                    <p:animMotion origin="layout" path="M -2.22222E-6 2.96296E-6 L 0.00278 0.19282 " pathEditMode="relative" rAng="0" ptsTypes="AA">
                                      <p:cBhvr>
                                        <p:cTn id="45" dur="2000" fill="hold"/>
                                        <p:tgtEl>
                                          <p:spTgt spid="2">
                                            <p:txEl>
                                              <p:pRg st="3" end="3"/>
                                            </p:txEl>
                                          </p:spTgt>
                                        </p:tgtEl>
                                        <p:attrNameLst>
                                          <p:attrName>ppt_x</p:attrName>
                                          <p:attrName>ppt_y</p:attrName>
                                        </p:attrNameLst>
                                      </p:cBhvr>
                                      <p:rCtr x="139" y="9630"/>
                                    </p:animMotion>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1031"/>
                                        </p:tgtEl>
                                        <p:attrNameLst>
                                          <p:attrName>style.visibility</p:attrName>
                                        </p:attrNameLst>
                                      </p:cBhvr>
                                      <p:to>
                                        <p:strVal val="visible"/>
                                      </p:to>
                                    </p:set>
                                    <p:animEffect transition="in" filter="fade">
                                      <p:cBhvr>
                                        <p:cTn id="49"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http://images2.layoutsparks.com/1/131817/heaven-blue-clouds-sk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 y="-4762"/>
            <a:ext cx="9147464" cy="686059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679646" y="762000"/>
            <a:ext cx="7756263" cy="1054250"/>
          </a:xfrm>
        </p:spPr>
        <p:txBody>
          <a:bodyPr/>
          <a:lstStyle/>
          <a:p>
            <a:r>
              <a:rPr lang="en-US" sz="6600" dirty="0" smtClean="0">
                <a:solidFill>
                  <a:srgbClr val="654515"/>
                </a:solidFill>
                <a:latin typeface="Algerian" pitchFamily="82" charset="0"/>
              </a:rPr>
              <a:t>A</a:t>
            </a:r>
            <a:br>
              <a:rPr lang="en-US" sz="6600" dirty="0" smtClean="0">
                <a:solidFill>
                  <a:srgbClr val="654515"/>
                </a:solidFill>
                <a:latin typeface="Algerian" pitchFamily="82" charset="0"/>
              </a:rPr>
            </a:br>
            <a:r>
              <a:rPr lang="en-US" sz="6600" dirty="0" smtClean="0">
                <a:solidFill>
                  <a:srgbClr val="654515"/>
                </a:solidFill>
                <a:latin typeface="Algerian" pitchFamily="82" charset="0"/>
              </a:rPr>
              <a:t>WFGS</a:t>
            </a:r>
            <a:endParaRPr lang="en-US" sz="6600" dirty="0">
              <a:solidFill>
                <a:srgbClr val="654515"/>
              </a:solidFill>
              <a:latin typeface="Algerian" pitchFamily="82" charset="0"/>
            </a:endParaRPr>
          </a:p>
        </p:txBody>
      </p:sp>
      <p:pic>
        <p:nvPicPr>
          <p:cNvPr id="1033" name="Picture 9"/>
          <p:cNvPicPr>
            <a:picLocks noChangeAspect="1" noChangeArrowheads="1"/>
          </p:cNvPicPr>
          <p:nvPr/>
        </p:nvPicPr>
        <p:blipFill>
          <a:blip r:embed="rId3">
            <a:clrChange>
              <a:clrFrom>
                <a:srgbClr val="FE2CE3"/>
              </a:clrFrom>
              <a:clrTo>
                <a:srgbClr val="FE2CE3">
                  <a:alpha val="0"/>
                </a:srgbClr>
              </a:clrTo>
            </a:clrChange>
            <a:extLst>
              <a:ext uri="{28A0092B-C50C-407E-A947-70E740481C1C}">
                <a14:useLocalDpi xmlns:a14="http://schemas.microsoft.com/office/drawing/2010/main" val="0"/>
              </a:ext>
            </a:extLst>
          </a:blip>
          <a:srcRect/>
          <a:stretch>
            <a:fillRect/>
          </a:stretch>
        </p:blipFill>
        <p:spPr bwMode="auto">
          <a:xfrm>
            <a:off x="3148517" y="2195944"/>
            <a:ext cx="2818522" cy="334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clrChange>
              <a:clrFrom>
                <a:srgbClr val="FE2CE3"/>
              </a:clrFrom>
              <a:clrTo>
                <a:srgbClr val="FE2CE3">
                  <a:alpha val="0"/>
                </a:srgbClr>
              </a:clrTo>
            </a:clrChange>
            <a:extLst>
              <a:ext uri="{28A0092B-C50C-407E-A947-70E740481C1C}">
                <a14:useLocalDpi xmlns:a14="http://schemas.microsoft.com/office/drawing/2010/main" val="0"/>
              </a:ext>
            </a:extLst>
          </a:blip>
          <a:srcRect/>
          <a:stretch>
            <a:fillRect/>
          </a:stretch>
        </p:blipFill>
        <p:spPr bwMode="auto">
          <a:xfrm>
            <a:off x="2995225" y="4815319"/>
            <a:ext cx="3344050" cy="126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75508" y="5867400"/>
            <a:ext cx="6400800" cy="1107996"/>
          </a:xfrm>
          <a:prstGeom prst="rect">
            <a:avLst/>
          </a:prstGeom>
          <a:noFill/>
        </p:spPr>
        <p:txBody>
          <a:bodyPr wrap="square" rtlCol="0">
            <a:spAutoFit/>
          </a:bodyPr>
          <a:lstStyle/>
          <a:p>
            <a:r>
              <a:rPr lang="en-US" sz="6600" dirty="0" smtClean="0">
                <a:solidFill>
                  <a:schemeClr val="tx2">
                    <a:lumMod val="50000"/>
                  </a:schemeClr>
                </a:solidFill>
                <a:latin typeface="Algerian" pitchFamily="82" charset="0"/>
              </a:rPr>
              <a:t>Presentation</a:t>
            </a:r>
            <a:endParaRPr lang="en-US" sz="6600" dirty="0">
              <a:solidFill>
                <a:schemeClr val="tx2">
                  <a:lumMod val="50000"/>
                </a:schemeClr>
              </a:solidFill>
              <a:latin typeface="Algerian" pitchFamily="82" charset="0"/>
            </a:endParaRPr>
          </a:p>
        </p:txBody>
      </p:sp>
    </p:spTree>
    <p:extLst>
      <p:ext uri="{BB962C8B-B14F-4D97-AF65-F5344CB8AC3E}">
        <p14:creationId xmlns:p14="http://schemas.microsoft.com/office/powerpoint/2010/main" val="6482326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par>
                          <p:cTn id="11" fill="hold">
                            <p:stCondLst>
                              <p:cond delay="1400"/>
                            </p:stCondLst>
                            <p:childTnLst>
                              <p:par>
                                <p:cTn id="12" presetID="10" presetClass="entr" presetSubtype="0" fill="hold" nodeType="afterEffect">
                                  <p:stCondLst>
                                    <p:cond delay="0"/>
                                  </p:stCondLst>
                                  <p:childTnLst>
                                    <p:set>
                                      <p:cBhvr>
                                        <p:cTn id="13" dur="1" fill="hold">
                                          <p:stCondLst>
                                            <p:cond delay="0"/>
                                          </p:stCondLst>
                                        </p:cTn>
                                        <p:tgtEl>
                                          <p:spTgt spid="1033"/>
                                        </p:tgtEl>
                                        <p:attrNameLst>
                                          <p:attrName>style.visibility</p:attrName>
                                        </p:attrNameLst>
                                      </p:cBhvr>
                                      <p:to>
                                        <p:strVal val="visible"/>
                                      </p:to>
                                    </p:set>
                                    <p:animEffect transition="in" filter="fade">
                                      <p:cBhvr>
                                        <p:cTn id="14" dur="2000"/>
                                        <p:tgtEl>
                                          <p:spTgt spid="103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3"/>
                                        </p:tgtEl>
                                        <p:attrNameLst>
                                          <p:attrName>style.visibility</p:attrName>
                                        </p:attrNameLst>
                                      </p:cBhvr>
                                      <p:to>
                                        <p:strVal val="visible"/>
                                      </p:to>
                                    </p:set>
                                    <p:anim calcmode="lin" valueType="num">
                                      <p:cBhvr>
                                        <p:cTn id="17" dur="2000" fill="hold"/>
                                        <p:tgtEl>
                                          <p:spTgt spid="1033"/>
                                        </p:tgtEl>
                                        <p:attrNameLst>
                                          <p:attrName>ppt_w</p:attrName>
                                        </p:attrNameLst>
                                      </p:cBhvr>
                                      <p:tavLst>
                                        <p:tav tm="0">
                                          <p:val>
                                            <p:fltVal val="0"/>
                                          </p:val>
                                        </p:tav>
                                        <p:tav tm="100000">
                                          <p:val>
                                            <p:strVal val="#ppt_w"/>
                                          </p:val>
                                        </p:tav>
                                      </p:tavLst>
                                    </p:anim>
                                    <p:anim calcmode="lin" valueType="num">
                                      <p:cBhvr>
                                        <p:cTn id="18" dur="2000" fill="hold"/>
                                        <p:tgtEl>
                                          <p:spTgt spid="1033"/>
                                        </p:tgtEl>
                                        <p:attrNameLst>
                                          <p:attrName>ppt_h</p:attrName>
                                        </p:attrNameLst>
                                      </p:cBhvr>
                                      <p:tavLst>
                                        <p:tav tm="0">
                                          <p:val>
                                            <p:fltVal val="0"/>
                                          </p:val>
                                        </p:tav>
                                        <p:tav tm="100000">
                                          <p:val>
                                            <p:strVal val="#ppt_h"/>
                                          </p:val>
                                        </p:tav>
                                      </p:tavLst>
                                    </p:anim>
                                    <p:animEffect transition="in" filter="fade">
                                      <p:cBhvr>
                                        <p:cTn id="19" dur="2000"/>
                                        <p:tgtEl>
                                          <p:spTgt spid="1033"/>
                                        </p:tgtEl>
                                      </p:cBhvr>
                                    </p:animEffect>
                                  </p:childTnLst>
                                </p:cTn>
                              </p:par>
                              <p:par>
                                <p:cTn id="20" presetID="2" presetClass="entr" presetSubtype="4" fill="hold" nodeType="withEffect">
                                  <p:stCondLst>
                                    <p:cond delay="1000"/>
                                  </p:stCondLst>
                                  <p:childTnLst>
                                    <p:set>
                                      <p:cBhvr>
                                        <p:cTn id="21" dur="1" fill="hold">
                                          <p:stCondLst>
                                            <p:cond delay="0"/>
                                          </p:stCondLst>
                                        </p:cTn>
                                        <p:tgtEl>
                                          <p:spTgt spid="1034"/>
                                        </p:tgtEl>
                                        <p:attrNameLst>
                                          <p:attrName>style.visibility</p:attrName>
                                        </p:attrNameLst>
                                      </p:cBhvr>
                                      <p:to>
                                        <p:strVal val="visible"/>
                                      </p:to>
                                    </p:set>
                                    <p:anim calcmode="lin" valueType="num">
                                      <p:cBhvr additive="base">
                                        <p:cTn id="22" dur="2000" fill="hold"/>
                                        <p:tgtEl>
                                          <p:spTgt spid="1034"/>
                                        </p:tgtEl>
                                        <p:attrNameLst>
                                          <p:attrName>ppt_x</p:attrName>
                                        </p:attrNameLst>
                                      </p:cBhvr>
                                      <p:tavLst>
                                        <p:tav tm="0">
                                          <p:val>
                                            <p:strVal val="#ppt_x"/>
                                          </p:val>
                                        </p:tav>
                                        <p:tav tm="100000">
                                          <p:val>
                                            <p:strVal val="#ppt_x"/>
                                          </p:val>
                                        </p:tav>
                                      </p:tavLst>
                                    </p:anim>
                                    <p:anim calcmode="lin" valueType="num">
                                      <p:cBhvr additive="base">
                                        <p:cTn id="23" dur="2000" fill="hold"/>
                                        <p:tgtEl>
                                          <p:spTgt spid="1034"/>
                                        </p:tgtEl>
                                        <p:attrNameLst>
                                          <p:attrName>ppt_y</p:attrName>
                                        </p:attrNameLst>
                                      </p:cBhvr>
                                      <p:tavLst>
                                        <p:tav tm="0">
                                          <p:val>
                                            <p:strVal val="1+#ppt_h/2"/>
                                          </p:val>
                                        </p:tav>
                                        <p:tav tm="100000">
                                          <p:val>
                                            <p:strVal val="#ppt_y"/>
                                          </p:val>
                                        </p:tav>
                                      </p:tavLst>
                                    </p:anim>
                                  </p:childTnLst>
                                </p:cTn>
                              </p:par>
                            </p:childTnLst>
                          </p:cTn>
                        </p:par>
                        <p:par>
                          <p:cTn id="24" fill="hold">
                            <p:stCondLst>
                              <p:cond delay="44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Y Chromosome</a:t>
            </a:r>
          </a:p>
          <a:p>
            <a:r>
              <a:rPr lang="en-US" dirty="0" smtClean="0"/>
              <a:t>Mitochondrial </a:t>
            </a:r>
            <a:r>
              <a:rPr lang="en-US" dirty="0"/>
              <a:t>DNA (mtDNA)</a:t>
            </a:r>
          </a:p>
          <a:p>
            <a:r>
              <a:rPr lang="en-US" dirty="0" smtClean="0"/>
              <a:t>X Chromosome</a:t>
            </a:r>
          </a:p>
          <a:p>
            <a:r>
              <a:rPr lang="en-US" dirty="0" smtClean="0"/>
              <a:t>Autosomal DNA</a:t>
            </a:r>
            <a:endParaRPr lang="en-US" dirty="0"/>
          </a:p>
        </p:txBody>
      </p:sp>
      <p:sp>
        <p:nvSpPr>
          <p:cNvPr id="2" name="Title 1"/>
          <p:cNvSpPr>
            <a:spLocks noGrp="1"/>
          </p:cNvSpPr>
          <p:nvPr>
            <p:ph type="title"/>
          </p:nvPr>
        </p:nvSpPr>
        <p:spPr/>
        <p:txBody>
          <a:bodyPr/>
          <a:lstStyle/>
          <a:p>
            <a:endParaRPr lang="en-US" dirty="0"/>
          </a:p>
        </p:txBody>
      </p:sp>
      <p:sp>
        <p:nvSpPr>
          <p:cNvPr id="4" name="Down Arrow 3"/>
          <p:cNvSpPr/>
          <p:nvPr/>
        </p:nvSpPr>
        <p:spPr>
          <a:xfrm rot="5400000">
            <a:off x="3567372" y="3062028"/>
            <a:ext cx="457200" cy="58154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6997" y="2286000"/>
            <a:ext cx="463550" cy="28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2722206"/>
            <a:ext cx="463550" cy="28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clrChange>
              <a:clrFrom>
                <a:srgbClr val="F800C6"/>
              </a:clrFrom>
              <a:clrTo>
                <a:srgbClr val="F800C6">
                  <a:alpha val="0"/>
                </a:srgbClr>
              </a:clrTo>
            </a:clrChange>
            <a:extLst>
              <a:ext uri="{28A0092B-C50C-407E-A947-70E740481C1C}">
                <a14:useLocalDpi xmlns:a14="http://schemas.microsoft.com/office/drawing/2010/main" val="0"/>
              </a:ext>
            </a:extLst>
          </a:blip>
          <a:srcRect/>
          <a:stretch>
            <a:fillRect/>
          </a:stretch>
        </p:blipFill>
        <p:spPr bwMode="auto">
          <a:xfrm rot="16200000">
            <a:off x="4853055" y="2362326"/>
            <a:ext cx="3909817" cy="508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295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2" presetClass="entr" presetSubtype="2"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000"/>
                                  </p:stCondLst>
                                  <p:childTnLst>
                                    <p:set>
                                      <p:cBhvr>
                                        <p:cTn id="14" dur="1" fill="hold">
                                          <p:stCondLst>
                                            <p:cond delay="0"/>
                                          </p:stCondLst>
                                        </p:cTn>
                                        <p:tgtEl>
                                          <p:spTgt spid="5123"/>
                                        </p:tgtEl>
                                        <p:attrNameLst>
                                          <p:attrName>style.visibility</p:attrName>
                                        </p:attrNameLst>
                                      </p:cBhvr>
                                      <p:to>
                                        <p:strVal val="visible"/>
                                      </p:to>
                                    </p:set>
                                    <p:anim calcmode="lin" valueType="num">
                                      <p:cBhvr additive="base">
                                        <p:cTn id="15" dur="500" fill="hold"/>
                                        <p:tgtEl>
                                          <p:spTgt spid="5123"/>
                                        </p:tgtEl>
                                        <p:attrNameLst>
                                          <p:attrName>ppt_x</p:attrName>
                                        </p:attrNameLst>
                                      </p:cBhvr>
                                      <p:tavLst>
                                        <p:tav tm="0">
                                          <p:val>
                                            <p:strVal val="1+#ppt_w/2"/>
                                          </p:val>
                                        </p:tav>
                                        <p:tav tm="100000">
                                          <p:val>
                                            <p:strVal val="#ppt_x"/>
                                          </p:val>
                                        </p:tav>
                                      </p:tavLst>
                                    </p:anim>
                                    <p:anim calcmode="lin" valueType="num">
                                      <p:cBhvr additive="base">
                                        <p:cTn id="16" dur="500" fill="hold"/>
                                        <p:tgtEl>
                                          <p:spTgt spid="5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X chromosomes are a transition point for us as we move toward the Autosomes.</a:t>
            </a:r>
          </a:p>
          <a:p>
            <a:r>
              <a:rPr lang="en-US" dirty="0"/>
              <a:t>They are not Autosomes, of course, because they are Sex Chromosomes.</a:t>
            </a:r>
          </a:p>
          <a:p>
            <a:r>
              <a:rPr lang="en-US" dirty="0"/>
              <a:t>The X, just like the Y, contains </a:t>
            </a:r>
            <a:r>
              <a:rPr lang="en-US" dirty="0" err="1" smtClean="0"/>
              <a:t>STRs</a:t>
            </a:r>
            <a:r>
              <a:rPr lang="en-US" dirty="0" smtClean="0"/>
              <a:t> and </a:t>
            </a:r>
            <a:r>
              <a:rPr lang="en-US" dirty="0" err="1" smtClean="0"/>
              <a:t>SNPs</a:t>
            </a:r>
            <a:r>
              <a:rPr lang="en-US" dirty="0" smtClean="0"/>
              <a:t>. </a:t>
            </a:r>
            <a:endParaRPr lang="en-US" dirty="0"/>
          </a:p>
          <a:p>
            <a:r>
              <a:rPr lang="en-US" dirty="0" smtClean="0"/>
              <a:t>The problem </a:t>
            </a:r>
            <a:r>
              <a:rPr lang="en-US" dirty="0"/>
              <a:t>with studying </a:t>
            </a:r>
            <a:r>
              <a:rPr lang="en-US" smtClean="0"/>
              <a:t>the X is </a:t>
            </a:r>
            <a:r>
              <a:rPr lang="en-US" dirty="0" smtClean="0"/>
              <a:t>that it </a:t>
            </a:r>
            <a:r>
              <a:rPr lang="en-US" dirty="0"/>
              <a:t>undergoes recombination during meiosis and, thereby, loses it’s fixed line of descent.</a:t>
            </a:r>
          </a:p>
          <a:p>
            <a:r>
              <a:rPr lang="en-US" dirty="0">
                <a:solidFill>
                  <a:srgbClr val="FF0000"/>
                </a:solidFill>
              </a:rPr>
              <a:t>And it does this differently in Males than in Females.</a:t>
            </a:r>
          </a:p>
          <a:p>
            <a:endParaRPr lang="en-US" dirty="0"/>
          </a:p>
        </p:txBody>
      </p:sp>
      <p:sp>
        <p:nvSpPr>
          <p:cNvPr id="3" name="Title 2"/>
          <p:cNvSpPr>
            <a:spLocks noGrp="1"/>
          </p:cNvSpPr>
          <p:nvPr>
            <p:ph type="title"/>
          </p:nvPr>
        </p:nvSpPr>
        <p:spPr/>
        <p:txBody>
          <a:bodyPr/>
          <a:lstStyle/>
          <a:p>
            <a:r>
              <a:rPr lang="en-US" dirty="0"/>
              <a:t>X </a:t>
            </a:r>
            <a:r>
              <a:rPr lang="en-US" dirty="0" smtClean="0"/>
              <a:t>Chromosomes </a:t>
            </a:r>
            <a:endParaRPr lang="en-US" dirty="0"/>
          </a:p>
        </p:txBody>
      </p:sp>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3545" y="1981200"/>
            <a:ext cx="4591050" cy="3153138"/>
          </a:xfrm>
          <a:prstGeom prst="rect">
            <a:avLst/>
          </a:prstGeom>
          <a:noFill/>
          <a:ln>
            <a:noFill/>
          </a:ln>
          <a:effectLst>
            <a:outerShdw dist="35921" dir="2700000" algn="ctr" rotWithShape="0">
              <a:schemeClr val="bg2"/>
            </a:outerShdw>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6959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250"/>
                                        <p:tgtEl>
                                          <p:spTgt spid="1027"/>
                                        </p:tgtEl>
                                      </p:cBhvr>
                                    </p:animEffect>
                                    <p:set>
                                      <p:cBhvr>
                                        <p:cTn id="7" dur="1" fill="hold">
                                          <p:stCondLst>
                                            <p:cond delay="1249"/>
                                          </p:stCondLst>
                                        </p:cTn>
                                        <p:tgtEl>
                                          <p:spTgt spid="1027"/>
                                        </p:tgtEl>
                                        <p:attrNameLst>
                                          <p:attrName>style.visibility</p:attrName>
                                        </p:attrNameLst>
                                      </p:cBhvr>
                                      <p:to>
                                        <p:strVal val="hidden"/>
                                      </p:to>
                                    </p:set>
                                  </p:childTnLst>
                                </p:cTn>
                              </p:par>
                            </p:childTnLst>
                          </p:cTn>
                        </p:par>
                        <p:par>
                          <p:cTn id="8" fill="hold">
                            <p:stCondLst>
                              <p:cond delay="1250"/>
                            </p:stCondLst>
                            <p:childTnLst>
                              <p:par>
                                <p:cTn id="9" presetID="2" presetClass="entr" presetSubtype="4"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Females </a:t>
            </a:r>
            <a:r>
              <a:rPr lang="en-US" dirty="0"/>
              <a:t>have two X chromosomes while males have just one. </a:t>
            </a:r>
          </a:p>
          <a:p>
            <a:r>
              <a:rPr lang="en-US" dirty="0" smtClean="0"/>
              <a:t>So, </a:t>
            </a:r>
            <a:r>
              <a:rPr lang="en-US" dirty="0"/>
              <a:t>in females, the two X chromosomes randomly swap </a:t>
            </a:r>
            <a:r>
              <a:rPr lang="en-US" dirty="0" smtClean="0"/>
              <a:t>genes with each other along their entire length. </a:t>
            </a:r>
            <a:endParaRPr lang="en-US" dirty="0"/>
          </a:p>
          <a:p>
            <a:endParaRPr lang="en-US" dirty="0"/>
          </a:p>
        </p:txBody>
      </p:sp>
      <p:sp>
        <p:nvSpPr>
          <p:cNvPr id="2" name="Title 1"/>
          <p:cNvSpPr>
            <a:spLocks noGrp="1"/>
          </p:cNvSpPr>
          <p:nvPr>
            <p:ph type="title"/>
          </p:nvPr>
        </p:nvSpPr>
        <p:spPr/>
        <p:txBody>
          <a:bodyPr/>
          <a:lstStyle/>
          <a:p>
            <a:endParaRPr lang="en-US"/>
          </a:p>
        </p:txBody>
      </p:sp>
      <p:pic>
        <p:nvPicPr>
          <p:cNvPr id="112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800" y="3829050"/>
            <a:ext cx="22479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800" y="4876800"/>
            <a:ext cx="24130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01975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750"/>
                                  </p:stCondLst>
                                  <p:childTnLst>
                                    <p:set>
                                      <p:cBhvr>
                                        <p:cTn id="11" dur="1" fill="hold">
                                          <p:stCondLst>
                                            <p:cond delay="0"/>
                                          </p:stCondLst>
                                        </p:cTn>
                                        <p:tgtEl>
                                          <p:spTgt spid="11267"/>
                                        </p:tgtEl>
                                        <p:attrNameLst>
                                          <p:attrName>style.visibility</p:attrName>
                                        </p:attrNameLst>
                                      </p:cBhvr>
                                      <p:to>
                                        <p:strVal val="visible"/>
                                      </p:to>
                                    </p:set>
                                    <p:anim calcmode="lin" valueType="num">
                                      <p:cBhvr additive="base">
                                        <p:cTn id="12" dur="500" fill="hold"/>
                                        <p:tgtEl>
                                          <p:spTgt spid="11267"/>
                                        </p:tgtEl>
                                        <p:attrNameLst>
                                          <p:attrName>ppt_x</p:attrName>
                                        </p:attrNameLst>
                                      </p:cBhvr>
                                      <p:tavLst>
                                        <p:tav tm="0">
                                          <p:val>
                                            <p:strVal val="1+#ppt_w/2"/>
                                          </p:val>
                                        </p:tav>
                                        <p:tav tm="100000">
                                          <p:val>
                                            <p:strVal val="#ppt_x"/>
                                          </p:val>
                                        </p:tav>
                                      </p:tavLst>
                                    </p:anim>
                                    <p:anim calcmode="lin" valueType="num">
                                      <p:cBhvr additive="base">
                                        <p:cTn id="13" dur="500" fill="hold"/>
                                        <p:tgtEl>
                                          <p:spTgt spid="11267"/>
                                        </p:tgtEl>
                                        <p:attrNameLst>
                                          <p:attrName>ppt_y</p:attrName>
                                        </p:attrNameLst>
                                      </p:cBhvr>
                                      <p:tavLst>
                                        <p:tav tm="0">
                                          <p:val>
                                            <p:strVal val="1+#ppt_h/2"/>
                                          </p:val>
                                        </p:tav>
                                        <p:tav tm="100000">
                                          <p:val>
                                            <p:strVal val="#ppt_y"/>
                                          </p:val>
                                        </p:tav>
                                      </p:tavLst>
                                    </p:anim>
                                  </p:childTnLst>
                                </p:cTn>
                              </p:par>
                              <p:par>
                                <p:cTn id="14" presetID="2" presetClass="entr" presetSubtype="9" fill="hold" nodeType="withEffect">
                                  <p:stCondLst>
                                    <p:cond delay="750"/>
                                  </p:stCondLst>
                                  <p:childTnLst>
                                    <p:set>
                                      <p:cBhvr>
                                        <p:cTn id="15" dur="1" fill="hold">
                                          <p:stCondLst>
                                            <p:cond delay="0"/>
                                          </p:stCondLst>
                                        </p:cTn>
                                        <p:tgtEl>
                                          <p:spTgt spid="11268"/>
                                        </p:tgtEl>
                                        <p:attrNameLst>
                                          <p:attrName>style.visibility</p:attrName>
                                        </p:attrNameLst>
                                      </p:cBhvr>
                                      <p:to>
                                        <p:strVal val="visible"/>
                                      </p:to>
                                    </p:set>
                                    <p:anim calcmode="lin" valueType="num">
                                      <p:cBhvr additive="base">
                                        <p:cTn id="16" dur="500" fill="hold"/>
                                        <p:tgtEl>
                                          <p:spTgt spid="11268"/>
                                        </p:tgtEl>
                                        <p:attrNameLst>
                                          <p:attrName>ppt_x</p:attrName>
                                        </p:attrNameLst>
                                      </p:cBhvr>
                                      <p:tavLst>
                                        <p:tav tm="0">
                                          <p:val>
                                            <p:strVal val="0-#ppt_w/2"/>
                                          </p:val>
                                        </p:tav>
                                        <p:tav tm="100000">
                                          <p:val>
                                            <p:strVal val="#ppt_x"/>
                                          </p:val>
                                        </p:tav>
                                      </p:tavLst>
                                    </p:anim>
                                    <p:anim calcmode="lin" valueType="num">
                                      <p:cBhvr additive="base">
                                        <p:cTn id="17" dur="500" fill="hold"/>
                                        <p:tgtEl>
                                          <p:spTgt spid="112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07712"/>
            <a:ext cx="8153400" cy="3877815"/>
          </a:xfrm>
        </p:spPr>
        <p:txBody>
          <a:bodyPr>
            <a:normAutofit/>
          </a:bodyPr>
          <a:lstStyle/>
          <a:p>
            <a:r>
              <a:rPr lang="en-US" dirty="0" smtClean="0"/>
              <a:t>A </a:t>
            </a:r>
            <a:r>
              <a:rPr lang="en-US" dirty="0"/>
              <a:t>female inherits one X chromosome from each of her two parents. </a:t>
            </a:r>
          </a:p>
          <a:p>
            <a:r>
              <a:rPr lang="en-US" dirty="0" smtClean="0"/>
              <a:t>While </a:t>
            </a:r>
            <a:r>
              <a:rPr lang="en-US" dirty="0"/>
              <a:t>the X chromosome from the female’s mother is a mixture of her parent’s DNA (</a:t>
            </a:r>
            <a:r>
              <a:rPr lang="en-US" i="1" dirty="0"/>
              <a:t>i.e. </a:t>
            </a:r>
            <a:r>
              <a:rPr lang="en-US" b="1" dirty="0"/>
              <a:t>the </a:t>
            </a:r>
            <a:r>
              <a:rPr lang="en-US" b="1" dirty="0">
                <a:solidFill>
                  <a:srgbClr val="FF0000"/>
                </a:solidFill>
              </a:rPr>
              <a:t>maternal</a:t>
            </a:r>
            <a:r>
              <a:rPr lang="en-US" b="1" dirty="0"/>
              <a:t> </a:t>
            </a:r>
            <a:r>
              <a:rPr lang="en-US" b="1" dirty="0" smtClean="0"/>
              <a:t>grandparent</a:t>
            </a:r>
            <a:r>
              <a:rPr lang="en-US" b="1" dirty="0" smtClean="0"/>
              <a:t>s’</a:t>
            </a:r>
            <a:r>
              <a:rPr lang="en-US" b="1" dirty="0" smtClean="0"/>
              <a:t> </a:t>
            </a:r>
            <a:r>
              <a:rPr lang="en-US" b="1" dirty="0"/>
              <a:t>DNA</a:t>
            </a:r>
            <a:r>
              <a:rPr lang="en-US" dirty="0" smtClean="0"/>
              <a:t>)….</a:t>
            </a:r>
            <a:endParaRPr lang="en-US" dirty="0"/>
          </a:p>
          <a:p>
            <a:r>
              <a:rPr lang="en-US" dirty="0" smtClean="0"/>
              <a:t>…the </a:t>
            </a:r>
            <a:r>
              <a:rPr lang="en-US" dirty="0"/>
              <a:t>X chromosome from her father is passed </a:t>
            </a:r>
            <a:r>
              <a:rPr lang="en-US" dirty="0" smtClean="0"/>
              <a:t>on, unchanged, </a:t>
            </a:r>
            <a:r>
              <a:rPr lang="en-US" dirty="0"/>
              <a:t>from his </a:t>
            </a:r>
            <a:r>
              <a:rPr lang="en-US" dirty="0" smtClean="0"/>
              <a:t>mother and </a:t>
            </a:r>
            <a:r>
              <a:rPr lang="en-US" dirty="0"/>
              <a:t>is a mixture of </a:t>
            </a:r>
            <a:r>
              <a:rPr lang="en-US" dirty="0" smtClean="0"/>
              <a:t>his mother’s parent’s </a:t>
            </a:r>
            <a:r>
              <a:rPr lang="en-US" dirty="0"/>
              <a:t>DNA </a:t>
            </a:r>
            <a:r>
              <a:rPr lang="en-US" dirty="0" smtClean="0"/>
              <a:t>(</a:t>
            </a:r>
            <a:r>
              <a:rPr lang="en-US" i="1" dirty="0" smtClean="0"/>
              <a:t>i.e. </a:t>
            </a:r>
            <a:r>
              <a:rPr lang="en-US" b="1" dirty="0" smtClean="0"/>
              <a:t>the </a:t>
            </a:r>
            <a:r>
              <a:rPr lang="en-US" b="1" dirty="0">
                <a:solidFill>
                  <a:srgbClr val="00B0F0"/>
                </a:solidFill>
              </a:rPr>
              <a:t>paternal</a:t>
            </a:r>
            <a:r>
              <a:rPr lang="en-US" b="1" dirty="0"/>
              <a:t> </a:t>
            </a:r>
            <a:r>
              <a:rPr lang="en-US" b="1" dirty="0" smtClean="0">
                <a:solidFill>
                  <a:srgbClr val="00B0F0"/>
                </a:solidFill>
              </a:rPr>
              <a:t>great</a:t>
            </a:r>
            <a:r>
              <a:rPr lang="en-US" b="1" dirty="0" smtClean="0"/>
              <a:t>-grandparent</a:t>
            </a:r>
            <a:r>
              <a:rPr lang="en-US" b="1" dirty="0" smtClean="0"/>
              <a:t>s’</a:t>
            </a:r>
            <a:r>
              <a:rPr lang="en-US" b="1" dirty="0" smtClean="0"/>
              <a:t> </a:t>
            </a:r>
            <a:r>
              <a:rPr lang="en-US" b="1" dirty="0" smtClean="0"/>
              <a:t>DNA)</a:t>
            </a:r>
            <a:endParaRPr lang="en-US" dirty="0"/>
          </a:p>
          <a:p>
            <a:pPr marL="0" indent="0">
              <a:buNone/>
            </a:pPr>
            <a:endParaRPr lang="en-US" dirty="0"/>
          </a:p>
        </p:txBody>
      </p:sp>
      <p:sp>
        <p:nvSpPr>
          <p:cNvPr id="2" name="Title 1"/>
          <p:cNvSpPr>
            <a:spLocks noGrp="1"/>
          </p:cNvSpPr>
          <p:nvPr>
            <p:ph type="title"/>
          </p:nvPr>
        </p:nvSpPr>
        <p:spPr/>
        <p:txBody>
          <a:bodyPr/>
          <a:lstStyle/>
          <a:p>
            <a:r>
              <a:rPr lang="en-US" smtClean="0"/>
              <a:t> </a:t>
            </a:r>
            <a:endParaRPr lang="en-US"/>
          </a:p>
        </p:txBody>
      </p:sp>
      <p:pic>
        <p:nvPicPr>
          <p:cNvPr id="205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5027" y="55418"/>
            <a:ext cx="1600200" cy="2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0061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 male’s X chromosome is inherited from his mother and is a mixture of her two X chromosomes, one from her mother and one from her father. </a:t>
            </a:r>
          </a:p>
          <a:p>
            <a:r>
              <a:rPr lang="en-US" dirty="0"/>
              <a:t>It is therefore a mixture of the </a:t>
            </a:r>
            <a:r>
              <a:rPr lang="en-US" b="1" dirty="0">
                <a:solidFill>
                  <a:srgbClr val="FF0000"/>
                </a:solidFill>
              </a:rPr>
              <a:t>maternal</a:t>
            </a:r>
            <a:r>
              <a:rPr lang="en-US" b="1" dirty="0"/>
              <a:t> </a:t>
            </a:r>
            <a:r>
              <a:rPr lang="en-US" b="1" dirty="0" smtClean="0"/>
              <a:t>grandparent</a:t>
            </a:r>
            <a:r>
              <a:rPr lang="en-US" b="1" dirty="0" smtClean="0"/>
              <a:t>s’</a:t>
            </a:r>
            <a:r>
              <a:rPr lang="en-US" b="1" dirty="0" smtClean="0"/>
              <a:t> </a:t>
            </a:r>
            <a:r>
              <a:rPr lang="en-US" dirty="0"/>
              <a:t>X chromosomes.</a:t>
            </a:r>
          </a:p>
          <a:p>
            <a:endParaRPr lang="en-US" dirty="0"/>
          </a:p>
        </p:txBody>
      </p:sp>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116" y="-33683"/>
            <a:ext cx="2203450" cy="21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4007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X Chromosome a female receives from her father is a generation behind in recombination.</a:t>
            </a:r>
            <a:endParaRPr lang="en-US" dirty="0"/>
          </a:p>
        </p:txBody>
      </p:sp>
      <p:sp>
        <p:nvSpPr>
          <p:cNvPr id="3" name="Title 2"/>
          <p:cNvSpPr>
            <a:spLocks noGrp="1"/>
          </p:cNvSpPr>
          <p:nvPr>
            <p:ph type="title"/>
          </p:nvPr>
        </p:nvSpPr>
        <p:spPr/>
        <p:txBody>
          <a:bodyPr/>
          <a:lstStyle/>
          <a:p>
            <a:r>
              <a:rPr lang="en-US" dirty="0" smtClean="0"/>
              <a:t>Long Story Short….</a:t>
            </a:r>
            <a:endParaRPr lang="en-US" dirty="0"/>
          </a:p>
        </p:txBody>
      </p:sp>
      <p:pic>
        <p:nvPicPr>
          <p:cNvPr id="1027" name="Picture 3"/>
          <p:cNvPicPr>
            <a:picLocks noChangeAspect="1" noChangeArrowheads="1"/>
          </p:cNvPicPr>
          <p:nvPr/>
        </p:nvPicPr>
        <p:blipFill>
          <a:blip r:embed="rId2">
            <a:clrChange>
              <a:clrFrom>
                <a:srgbClr val="FF1FF2"/>
              </a:clrFrom>
              <a:clrTo>
                <a:srgbClr val="FF1FF2">
                  <a:alpha val="0"/>
                </a:srgbClr>
              </a:clrTo>
            </a:clrChange>
            <a:extLst>
              <a:ext uri="{28A0092B-C50C-407E-A947-70E740481C1C}">
                <a14:useLocalDpi xmlns:a14="http://schemas.microsoft.com/office/drawing/2010/main" val="0"/>
              </a:ext>
            </a:extLst>
          </a:blip>
          <a:srcRect/>
          <a:stretch>
            <a:fillRect/>
          </a:stretch>
        </p:blipFill>
        <p:spPr bwMode="auto">
          <a:xfrm>
            <a:off x="2514600" y="3048000"/>
            <a:ext cx="4267200" cy="394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97196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2382" y="457200"/>
            <a:ext cx="7756263" cy="1054250"/>
          </a:xfrm>
        </p:spPr>
        <p:txBody>
          <a:bodyPr/>
          <a:lstStyle/>
          <a:p>
            <a:r>
              <a:rPr lang="en-US" dirty="0" smtClean="0"/>
              <a:t>Did you get all that?</a:t>
            </a:r>
            <a:endParaRPr lang="en-US" dirty="0"/>
          </a:p>
        </p:txBody>
      </p:sp>
      <p:sp>
        <p:nvSpPr>
          <p:cNvPr id="4" name="Rectangle 3"/>
          <p:cNvSpPr/>
          <p:nvPr/>
        </p:nvSpPr>
        <p:spPr>
          <a:xfrm>
            <a:off x="1361514" y="330923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1903116" y="330923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2994950" y="329884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3581400" y="329884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4768332" y="329884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Rectangle 8"/>
          <p:cNvSpPr/>
          <p:nvPr/>
        </p:nvSpPr>
        <p:spPr>
          <a:xfrm>
            <a:off x="5348644" y="330923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6410096" y="330923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6934200" y="3295378"/>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Rectangle 11"/>
          <p:cNvSpPr/>
          <p:nvPr/>
        </p:nvSpPr>
        <p:spPr>
          <a:xfrm>
            <a:off x="2121629" y="46482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Rectangle 12"/>
          <p:cNvSpPr/>
          <p:nvPr/>
        </p:nvSpPr>
        <p:spPr>
          <a:xfrm>
            <a:off x="2663231" y="46482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Rectangle 13"/>
          <p:cNvSpPr/>
          <p:nvPr/>
        </p:nvSpPr>
        <p:spPr>
          <a:xfrm>
            <a:off x="5562600" y="46482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Rectangle 14"/>
          <p:cNvSpPr/>
          <p:nvPr/>
        </p:nvSpPr>
        <p:spPr>
          <a:xfrm>
            <a:off x="6096000" y="46482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Rectangle 15"/>
          <p:cNvSpPr/>
          <p:nvPr/>
        </p:nvSpPr>
        <p:spPr>
          <a:xfrm>
            <a:off x="3907771" y="57150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Rectangle 22"/>
          <p:cNvSpPr/>
          <p:nvPr/>
        </p:nvSpPr>
        <p:spPr>
          <a:xfrm>
            <a:off x="4467965" y="57150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 name="Right Arrow 26"/>
          <p:cNvSpPr/>
          <p:nvPr/>
        </p:nvSpPr>
        <p:spPr>
          <a:xfrm rot="20293799">
            <a:off x="4361389" y="5367663"/>
            <a:ext cx="1259009"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8295741">
            <a:off x="5867729" y="4178979"/>
            <a:ext cx="1042302"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4035490">
            <a:off x="4806035" y="4215811"/>
            <a:ext cx="1085215"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clrChange>
              <a:clrFrom>
                <a:srgbClr val="FE2CED"/>
              </a:clrFrom>
              <a:clrTo>
                <a:srgbClr val="FE2CED">
                  <a:alpha val="0"/>
                </a:srgbClr>
              </a:clrTo>
            </a:clrChange>
            <a:extLst>
              <a:ext uri="{28A0092B-C50C-407E-A947-70E740481C1C}">
                <a14:useLocalDpi xmlns:a14="http://schemas.microsoft.com/office/drawing/2010/main" val="0"/>
              </a:ext>
            </a:extLst>
          </a:blip>
          <a:srcRect/>
          <a:stretch>
            <a:fillRect/>
          </a:stretch>
        </p:blipFill>
        <p:spPr bwMode="auto">
          <a:xfrm>
            <a:off x="2994950" y="5329395"/>
            <a:ext cx="914400" cy="155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947457" y="4705277"/>
            <a:ext cx="1066800" cy="8091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17362" y="4786699"/>
            <a:ext cx="954108"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cstate="print">
            <a:clrChange>
              <a:clrFrom>
                <a:srgbClr val="FE2CED"/>
              </a:clrFrom>
              <a:clrTo>
                <a:srgbClr val="FE2CED">
                  <a:alpha val="0"/>
                </a:srgbClr>
              </a:clrTo>
            </a:clrChange>
            <a:extLst>
              <a:ext uri="{28A0092B-C50C-407E-A947-70E740481C1C}">
                <a14:useLocalDpi xmlns:a14="http://schemas.microsoft.com/office/drawing/2010/main" val="0"/>
              </a:ext>
            </a:extLst>
          </a:blip>
          <a:srcRect/>
          <a:stretch>
            <a:fillRect/>
          </a:stretch>
        </p:blipFill>
        <p:spPr bwMode="auto">
          <a:xfrm>
            <a:off x="2417311" y="5429230"/>
            <a:ext cx="1627828" cy="145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5669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1000" fill="hold"/>
                                        <p:tgtEl>
                                          <p:spTgt spid="2"/>
                                        </p:tgtEl>
                                        <p:attrNameLst>
                                          <p:attrName>ppt_x</p:attrName>
                                        </p:attrNameLst>
                                      </p:cBhvr>
                                      <p:tavLst>
                                        <p:tav tm="0">
                                          <p:val>
                                            <p:strVal val="0-#ppt_w/2"/>
                                          </p:val>
                                        </p:tav>
                                        <p:tav tm="100000">
                                          <p:val>
                                            <p:strVal val="#ppt_x"/>
                                          </p:val>
                                        </p:tav>
                                      </p:tavLst>
                                    </p:anim>
                                    <p:anim calcmode="lin" valueType="num">
                                      <p:cBhvr additive="base">
                                        <p:cTn id="6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grpId="1" nodeType="clickEffect">
                                  <p:stCondLst>
                                    <p:cond delay="0"/>
                                  </p:stCondLst>
                                  <p:childTnLst>
                                    <p:animMotion origin="layout" path="M 2.77778E-7 1.11111E-6 L 0.19809 0.15486 " pathEditMode="relative" rAng="0" ptsTypes="AA">
                                      <p:cBhvr>
                                        <p:cTn id="75" dur="2000" fill="hold"/>
                                        <p:tgtEl>
                                          <p:spTgt spid="13"/>
                                        </p:tgtEl>
                                        <p:attrNameLst>
                                          <p:attrName>ppt_x</p:attrName>
                                          <p:attrName>ppt_y</p:attrName>
                                        </p:attrNameLst>
                                      </p:cBhvr>
                                      <p:rCtr x="9896" y="7731"/>
                                    </p:animMotion>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2050"/>
                                        </p:tgtEl>
                                      </p:cBhvr>
                                    </p:animEffect>
                                    <p:set>
                                      <p:cBhvr>
                                        <p:cTn id="95" dur="1" fill="hold">
                                          <p:stCondLst>
                                            <p:cond delay="499"/>
                                          </p:stCondLst>
                                        </p:cTn>
                                        <p:tgtEl>
                                          <p:spTgt spid="2050"/>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1026"/>
                                        </p:tgtEl>
                                        <p:attrNameLst>
                                          <p:attrName>style.visibility</p:attrName>
                                        </p:attrNameLst>
                                      </p:cBhvr>
                                      <p:to>
                                        <p:strVal val="visible"/>
                                      </p:to>
                                    </p:set>
                                    <p:animEffect transition="in" filter="fade">
                                      <p:cBhvr>
                                        <p:cTn id="98" dur="500"/>
                                        <p:tgtEl>
                                          <p:spTgt spid="1026"/>
                                        </p:tgtEl>
                                      </p:cBhvr>
                                    </p:animEffect>
                                  </p:childTnLst>
                                </p:cTn>
                              </p:par>
                            </p:childTnLst>
                          </p:cTn>
                        </p:par>
                        <p:par>
                          <p:cTn id="99" fill="hold">
                            <p:stCondLst>
                              <p:cond delay="500"/>
                            </p:stCondLst>
                            <p:childTnLst>
                              <p:par>
                                <p:cTn id="100" presetID="2" presetClass="exit" presetSubtype="2" fill="hold" nodeType="afterEffect">
                                  <p:stCondLst>
                                    <p:cond delay="0"/>
                                  </p:stCondLst>
                                  <p:childTnLst>
                                    <p:anim calcmode="lin" valueType="num">
                                      <p:cBhvr additive="base">
                                        <p:cTn id="101" dur="1000"/>
                                        <p:tgtEl>
                                          <p:spTgt spid="1026"/>
                                        </p:tgtEl>
                                        <p:attrNameLst>
                                          <p:attrName>ppt_x</p:attrName>
                                        </p:attrNameLst>
                                      </p:cBhvr>
                                      <p:tavLst>
                                        <p:tav tm="0">
                                          <p:val>
                                            <p:strVal val="ppt_x"/>
                                          </p:val>
                                        </p:tav>
                                        <p:tav tm="100000">
                                          <p:val>
                                            <p:strVal val="1+ppt_w/2"/>
                                          </p:val>
                                        </p:tav>
                                      </p:tavLst>
                                    </p:anim>
                                    <p:anim calcmode="lin" valueType="num">
                                      <p:cBhvr additive="base">
                                        <p:cTn id="102" dur="1000"/>
                                        <p:tgtEl>
                                          <p:spTgt spid="1026"/>
                                        </p:tgtEl>
                                        <p:attrNameLst>
                                          <p:attrName>ppt_y</p:attrName>
                                        </p:attrNameLst>
                                      </p:cBhvr>
                                      <p:tavLst>
                                        <p:tav tm="0">
                                          <p:val>
                                            <p:strVal val="ppt_y"/>
                                          </p:val>
                                        </p:tav>
                                        <p:tav tm="100000">
                                          <p:val>
                                            <p:strVal val="ppt_y"/>
                                          </p:val>
                                        </p:tav>
                                      </p:tavLst>
                                    </p:anim>
                                    <p:set>
                                      <p:cBhvr>
                                        <p:cTn id="103"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3" grpId="1"/>
      <p:bldP spid="14" grpId="0"/>
      <p:bldP spid="15" grpId="0"/>
      <p:bldP spid="16" grpId="0"/>
      <p:bldP spid="23" grpId="0"/>
      <p:bldP spid="27" grpId="0" animBg="1"/>
      <p:bldP spid="28" grpId="0" animBg="1"/>
      <p:bldP spid="29" grpId="0" animBg="1"/>
      <p:bldP spid="2"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2382" y="17318"/>
            <a:ext cx="7756263" cy="1054250"/>
          </a:xfrm>
        </p:spPr>
        <p:txBody>
          <a:bodyPr/>
          <a:lstStyle/>
          <a:p>
            <a:r>
              <a:rPr lang="en-US" dirty="0" smtClean="0"/>
              <a:t>And now, </a:t>
            </a:r>
            <a:endParaRPr lang="en-US" dirty="0"/>
          </a:p>
        </p:txBody>
      </p:sp>
      <p:sp>
        <p:nvSpPr>
          <p:cNvPr id="4" name="Rectangle 3"/>
          <p:cNvSpPr/>
          <p:nvPr/>
        </p:nvSpPr>
        <p:spPr>
          <a:xfrm>
            <a:off x="1361514" y="330923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1903116" y="330923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2994950" y="329884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3581400" y="329884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4768332" y="329884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Rectangle 8"/>
          <p:cNvSpPr/>
          <p:nvPr/>
        </p:nvSpPr>
        <p:spPr>
          <a:xfrm>
            <a:off x="5348644" y="330923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6410096" y="3309232"/>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6934200" y="3295378"/>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Rectangle 11"/>
          <p:cNvSpPr/>
          <p:nvPr/>
        </p:nvSpPr>
        <p:spPr>
          <a:xfrm>
            <a:off x="2121629" y="46482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Rectangle 12"/>
          <p:cNvSpPr/>
          <p:nvPr/>
        </p:nvSpPr>
        <p:spPr>
          <a:xfrm>
            <a:off x="2663231" y="46482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Rectangle 13"/>
          <p:cNvSpPr/>
          <p:nvPr/>
        </p:nvSpPr>
        <p:spPr>
          <a:xfrm>
            <a:off x="5562600" y="46482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Rectangle 14"/>
          <p:cNvSpPr/>
          <p:nvPr/>
        </p:nvSpPr>
        <p:spPr>
          <a:xfrm>
            <a:off x="6096000" y="46482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Rectangle 15"/>
          <p:cNvSpPr/>
          <p:nvPr/>
        </p:nvSpPr>
        <p:spPr>
          <a:xfrm>
            <a:off x="3907771" y="57150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Rectangle 17"/>
          <p:cNvSpPr/>
          <p:nvPr/>
        </p:nvSpPr>
        <p:spPr>
          <a:xfrm>
            <a:off x="4462742" y="57150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Rectangle 18"/>
          <p:cNvSpPr/>
          <p:nvPr/>
        </p:nvSpPr>
        <p:spPr>
          <a:xfrm>
            <a:off x="2133600" y="214399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Rectangle 19"/>
          <p:cNvSpPr/>
          <p:nvPr/>
        </p:nvSpPr>
        <p:spPr>
          <a:xfrm>
            <a:off x="2663232" y="214399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 name="Rectangle 20"/>
          <p:cNvSpPr/>
          <p:nvPr/>
        </p:nvSpPr>
        <p:spPr>
          <a:xfrm>
            <a:off x="3782775" y="21336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Rectangle 21"/>
          <p:cNvSpPr/>
          <p:nvPr/>
        </p:nvSpPr>
        <p:spPr>
          <a:xfrm>
            <a:off x="4363568" y="2133600"/>
            <a:ext cx="652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Right Arrow 22"/>
          <p:cNvSpPr/>
          <p:nvPr/>
        </p:nvSpPr>
        <p:spPr>
          <a:xfrm rot="12805581">
            <a:off x="2586565" y="5624531"/>
            <a:ext cx="1410772"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8744200">
            <a:off x="2276140" y="4232114"/>
            <a:ext cx="1002407"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8744200">
            <a:off x="3245798" y="2958009"/>
            <a:ext cx="818991"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3239410">
            <a:off x="2510474" y="2991427"/>
            <a:ext cx="819498"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19180030">
            <a:off x="4907005" y="5470866"/>
            <a:ext cx="835892"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8295741">
            <a:off x="5867729" y="4178979"/>
            <a:ext cx="1042302"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4035490">
            <a:off x="4806035" y="4215811"/>
            <a:ext cx="1085215"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p:cNvPicPr>
            <a:picLocks noChangeAspect="1" noChangeArrowheads="1"/>
          </p:cNvPicPr>
          <p:nvPr/>
        </p:nvPicPr>
        <p:blipFill>
          <a:blip r:embed="rId2" cstate="print">
            <a:clrChange>
              <a:clrFrom>
                <a:srgbClr val="FE2CED"/>
              </a:clrFrom>
              <a:clrTo>
                <a:srgbClr val="FE2CED">
                  <a:alpha val="0"/>
                </a:srgbClr>
              </a:clrTo>
            </a:clrChange>
            <a:extLst>
              <a:ext uri="{28A0092B-C50C-407E-A947-70E740481C1C}">
                <a14:useLocalDpi xmlns:a14="http://schemas.microsoft.com/office/drawing/2010/main" val="0"/>
              </a:ext>
            </a:extLst>
          </a:blip>
          <a:srcRect/>
          <a:stretch>
            <a:fillRect/>
          </a:stretch>
        </p:blipFill>
        <p:spPr bwMode="auto">
          <a:xfrm flipH="1">
            <a:off x="3238483" y="5453490"/>
            <a:ext cx="630546" cy="135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ultiply 1"/>
          <p:cNvSpPr/>
          <p:nvPr/>
        </p:nvSpPr>
        <p:spPr>
          <a:xfrm rot="19474569">
            <a:off x="1364697" y="3513371"/>
            <a:ext cx="646379" cy="6087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p:cNvSpPr/>
          <p:nvPr/>
        </p:nvSpPr>
        <p:spPr>
          <a:xfrm rot="1698124">
            <a:off x="3618358" y="4527669"/>
            <a:ext cx="2143162" cy="241061"/>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2.bp.blogspot.com/-w3l_4oLFQuw/TbcnjQB3a_I/AAAAAAAAB28/fyLIpUzi4rY/s1600/dos-equ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5310"/>
            <a:ext cx="6139143" cy="5942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435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0-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500"/>
                            </p:stCondLst>
                            <p:childTnLst>
                              <p:par>
                                <p:cTn id="33" presetID="42" presetClass="path" presetSubtype="0" accel="50000" decel="50000" fill="hold" grpId="0" nodeType="afterEffect">
                                  <p:stCondLst>
                                    <p:cond delay="0"/>
                                  </p:stCondLst>
                                  <p:childTnLst>
                                    <p:animMotion origin="layout" path="M 0 1.48148E-6 L 0.08125 0.19467 " pathEditMode="relative" rAng="0" ptsTypes="AA">
                                      <p:cBhvr>
                                        <p:cTn id="34" dur="2000" fill="hold"/>
                                        <p:tgtEl>
                                          <p:spTgt spid="5"/>
                                        </p:tgtEl>
                                        <p:attrNameLst>
                                          <p:attrName>ppt_x</p:attrName>
                                          <p:attrName>ppt_y</p:attrName>
                                        </p:attrNameLst>
                                      </p:cBhvr>
                                      <p:rCtr x="4062" y="9722"/>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P spid="21" grpId="0"/>
      <p:bldP spid="22" grpId="0"/>
      <p:bldP spid="23" grpId="0" animBg="1"/>
      <p:bldP spid="24" grpId="0" animBg="1"/>
      <p:bldP spid="25" grpId="0" animBg="1"/>
      <p:bldP spid="26" grpId="0" animBg="1"/>
      <p:bldP spid="27" grpId="0" animBg="1"/>
      <p:bldP spid="28" grpId="0" animBg="1"/>
      <p:bldP spid="29" grpId="0" animBg="1"/>
      <p:bldP spid="2"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4492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762182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rot="13148723">
            <a:off x="2238060" y="2660352"/>
            <a:ext cx="5334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3148723">
            <a:off x="1964433" y="2130974"/>
            <a:ext cx="5334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6945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7"/>
                                        </p:tgtEl>
                                        <p:attrNameLst>
                                          <p:attrName>ppt_x</p:attrName>
                                        </p:attrNameLst>
                                      </p:cBhvr>
                                      <p:tavLst>
                                        <p:tav tm="0">
                                          <p:val>
                                            <p:strVal val="ppt_x"/>
                                          </p:val>
                                        </p:tav>
                                        <p:tav tm="100000">
                                          <p:val>
                                            <p:strVal val="ppt_x"/>
                                          </p:val>
                                        </p:tav>
                                      </p:tavLst>
                                    </p:anim>
                                    <p:anim calcmode="lin" valueType="num">
                                      <p:cBhvr additive="base">
                                        <p:cTn id="7" dur="500"/>
                                        <p:tgtEl>
                                          <p:spTgt spid="1027"/>
                                        </p:tgtEl>
                                        <p:attrNameLst>
                                          <p:attrName>ppt_y</p:attrName>
                                        </p:attrNameLst>
                                      </p:cBhvr>
                                      <p:tavLst>
                                        <p:tav tm="0">
                                          <p:val>
                                            <p:strVal val="ppt_y"/>
                                          </p:val>
                                        </p:tav>
                                        <p:tav tm="100000">
                                          <p:val>
                                            <p:strVal val="1+ppt_h/2"/>
                                          </p:val>
                                        </p:tav>
                                      </p:tavLst>
                                    </p:anim>
                                    <p:set>
                                      <p:cBhvr>
                                        <p:cTn id="8" dur="1" fill="hold">
                                          <p:stCondLst>
                                            <p:cond delay="499"/>
                                          </p:stCondLst>
                                        </p:cTn>
                                        <p:tgtEl>
                                          <p:spTgt spid="1027"/>
                                        </p:tgtEl>
                                        <p:attrNameLst>
                                          <p:attrName>style.visibility</p:attrName>
                                        </p:attrNameLst>
                                      </p:cBhvr>
                                      <p:to>
                                        <p:strVal val="hidden"/>
                                      </p:to>
                                    </p:set>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457200" y="570156"/>
            <a:ext cx="8153400" cy="1054250"/>
          </a:xfrm>
        </p:spPr>
        <p:txBody>
          <a:bodyPr/>
          <a:lstStyle/>
          <a:p>
            <a:r>
              <a:rPr lang="en-US" dirty="0" smtClean="0"/>
              <a:t>I hope that clears that up.</a:t>
            </a:r>
            <a:endParaRPr lang="en-US" dirty="0"/>
          </a:p>
        </p:txBody>
      </p:sp>
      <p:pic>
        <p:nvPicPr>
          <p:cNvPr id="1026" name="Picture 2" descr="http://everydotconnects.com/wordpress/wp-content/uploads/2007/05/sleep-deprived.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588" y1="74823" x2="39529" y2="95390"/>
                        <a14:foregroundMark x1="65882" y1="97872" x2="97882" y2="81206"/>
                        <a14:foregroundMark x1="18588" y1="36525" x2="16235" y2="29078"/>
                        <a14:foregroundMark x1="15294" y1="31206" x2="14824" y2="23759"/>
                        <a14:foregroundMark x1="14118" y1="21986" x2="16471" y2="17376"/>
                        <a14:foregroundMark x1="17176" y1="15957" x2="19294" y2="8511"/>
                        <a14:foregroundMark x1="40471" y1="25177" x2="40235" y2="17021"/>
                        <a14:backgroundMark x1="22824" y1="3191" x2="26588" y2="2482"/>
                        <a14:backgroundMark x1="32235" y1="2128" x2="35059" y2="3546"/>
                      </a14:backgroundRemoval>
                    </a14:imgEffect>
                  </a14:imgLayer>
                </a14:imgProps>
              </a:ext>
              <a:ext uri="{28A0092B-C50C-407E-A947-70E740481C1C}">
                <a14:useLocalDpi xmlns:a14="http://schemas.microsoft.com/office/drawing/2010/main" val="0"/>
              </a:ext>
            </a:extLst>
          </a:blip>
          <a:srcRect/>
          <a:stretch>
            <a:fillRect/>
          </a:stretch>
        </p:blipFill>
        <p:spPr bwMode="auto">
          <a:xfrm>
            <a:off x="0" y="1600200"/>
            <a:ext cx="9144000" cy="606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0429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43000"/>
            <a:ext cx="6777318" cy="1731982"/>
          </a:xfrm>
        </p:spPr>
        <p:txBody>
          <a:bodyPr/>
          <a:lstStyle/>
          <a:p>
            <a:r>
              <a:rPr lang="en-US" dirty="0" smtClean="0">
                <a:solidFill>
                  <a:schemeClr val="accent2">
                    <a:lumMod val="75000"/>
                  </a:schemeClr>
                </a:solidFill>
              </a:rPr>
              <a:t>Autosomal DNA</a:t>
            </a:r>
            <a:endParaRPr lang="en-US" dirty="0">
              <a:solidFill>
                <a:schemeClr val="accent2">
                  <a:lumMod val="75000"/>
                </a:schemeClr>
              </a:solidFill>
            </a:endParaRPr>
          </a:p>
        </p:txBody>
      </p:sp>
      <p:sp>
        <p:nvSpPr>
          <p:cNvPr id="3" name="Subtitle 2"/>
          <p:cNvSpPr>
            <a:spLocks noGrp="1"/>
          </p:cNvSpPr>
          <p:nvPr>
            <p:ph type="subTitle" idx="1"/>
          </p:nvPr>
        </p:nvSpPr>
        <p:spPr>
          <a:xfrm>
            <a:off x="1371600" y="3962400"/>
            <a:ext cx="6400800" cy="1752600"/>
          </a:xfrm>
        </p:spPr>
        <p:txBody>
          <a:bodyPr>
            <a:normAutofit fontScale="85000" lnSpcReduction="20000"/>
          </a:bodyPr>
          <a:lstStyle/>
          <a:p>
            <a:r>
              <a:rPr lang="en-US" sz="6400" dirty="0" smtClean="0">
                <a:ln w="3175">
                  <a:solidFill>
                    <a:prstClr val="black">
                      <a:alpha val="65000"/>
                    </a:prstClr>
                  </a:solidFill>
                </a:ln>
                <a:solidFill>
                  <a:srgbClr val="D6862D">
                    <a:lumMod val="75000"/>
                  </a:srgbClr>
                </a:solidFill>
                <a:effectLst>
                  <a:outerShdw blurRad="25400" dist="12700" dir="14220000" rotWithShape="0">
                    <a:prstClr val="black">
                      <a:alpha val="50000"/>
                    </a:prstClr>
                  </a:outerShdw>
                </a:effectLst>
                <a:ea typeface="+mj-ea"/>
                <a:cs typeface="+mj-cs"/>
              </a:rPr>
              <a:t>23andMe</a:t>
            </a:r>
            <a:endParaRPr lang="en-US" sz="6400" dirty="0" smtClean="0">
              <a:solidFill>
                <a:schemeClr val="accent2">
                  <a:lumMod val="75000"/>
                </a:schemeClr>
              </a:solidFill>
              <a:effectLst>
                <a:outerShdw blurRad="38100" dist="38100" dir="2700000" algn="tl">
                  <a:srgbClr val="000000">
                    <a:alpha val="43137"/>
                  </a:srgbClr>
                </a:outerShdw>
              </a:effectLst>
            </a:endParaRPr>
          </a:p>
          <a:p>
            <a:endParaRPr lang="en-US" sz="2300" dirty="0" smtClean="0">
              <a:solidFill>
                <a:schemeClr val="accent2">
                  <a:lumMod val="75000"/>
                </a:schemeClr>
              </a:solidFill>
              <a:effectLst>
                <a:outerShdw blurRad="38100" dist="38100" dir="2700000" algn="tl">
                  <a:srgbClr val="000000">
                    <a:alpha val="43137"/>
                  </a:srgbClr>
                </a:outerShdw>
              </a:effectLst>
            </a:endParaRPr>
          </a:p>
          <a:p>
            <a:r>
              <a:rPr lang="en-US" sz="2000" dirty="0" smtClean="0">
                <a:ln w="3175">
                  <a:solidFill>
                    <a:prstClr val="black">
                      <a:alpha val="65000"/>
                    </a:prstClr>
                  </a:solidFill>
                </a:ln>
                <a:solidFill>
                  <a:srgbClr val="D6862D">
                    <a:lumMod val="75000"/>
                  </a:srgbClr>
                </a:solidFill>
                <a:effectLst>
                  <a:outerShdw blurRad="25400" dist="12700" dir="14220000" rotWithShape="0">
                    <a:prstClr val="black">
                      <a:alpha val="50000"/>
                    </a:prstClr>
                  </a:outerShdw>
                </a:effectLst>
                <a:ea typeface="+mj-ea"/>
                <a:cs typeface="+mj-cs"/>
              </a:rPr>
              <a:t>by</a:t>
            </a:r>
            <a:endParaRPr lang="en-US" sz="2000" dirty="0" smtClean="0">
              <a:solidFill>
                <a:schemeClr val="accent2">
                  <a:lumMod val="75000"/>
                </a:schemeClr>
              </a:solidFill>
              <a:effectLst>
                <a:outerShdw blurRad="38100" dist="38100" dir="2700000" algn="tl">
                  <a:srgbClr val="000000">
                    <a:alpha val="43137"/>
                  </a:srgbClr>
                </a:outerShdw>
              </a:effectLst>
            </a:endParaRPr>
          </a:p>
          <a:p>
            <a:r>
              <a:rPr lang="en-US" sz="2600" dirty="0" smtClean="0">
                <a:ln w="3175">
                  <a:solidFill>
                    <a:prstClr val="black">
                      <a:alpha val="65000"/>
                    </a:prstClr>
                  </a:solidFill>
                </a:ln>
                <a:solidFill>
                  <a:srgbClr val="D6862D">
                    <a:lumMod val="75000"/>
                  </a:srgbClr>
                </a:solidFill>
                <a:effectLst>
                  <a:outerShdw blurRad="25400" dist="12700" dir="14220000" rotWithShape="0">
                    <a:prstClr val="black">
                      <a:alpha val="50000"/>
                    </a:prstClr>
                  </a:outerShdw>
                </a:effectLst>
                <a:ea typeface="+mj-ea"/>
                <a:cs typeface="+mj-cs"/>
              </a:rPr>
              <a:t>Jerry Merritt</a:t>
            </a:r>
            <a:endParaRPr lang="en-US" sz="2600" dirty="0">
              <a:solidFill>
                <a:schemeClr val="accent2">
                  <a:lumMod val="75000"/>
                </a:schemeClr>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a:clrChange>
              <a:clrFrom>
                <a:srgbClr val="030303"/>
              </a:clrFrom>
              <a:clrTo>
                <a:srgbClr val="030303">
                  <a:alpha val="0"/>
                </a:srgbClr>
              </a:clrTo>
            </a:clrChange>
            <a:extLst>
              <a:ext uri="{28A0092B-C50C-407E-A947-70E740481C1C}">
                <a14:useLocalDpi xmlns:a14="http://schemas.microsoft.com/office/drawing/2010/main" val="0"/>
              </a:ext>
            </a:extLst>
          </a:blip>
          <a:srcRect/>
          <a:stretch>
            <a:fillRect/>
          </a:stretch>
        </p:blipFill>
        <p:spPr bwMode="auto">
          <a:xfrm>
            <a:off x="-2590800" y="837148"/>
            <a:ext cx="13716000" cy="91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115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endCondLst>
                                    <p:cond evt="onNext" delay="0">
                                      <p:tgtEl>
                                        <p:sldTgt/>
                                      </p:tgtEl>
                                    </p:cond>
                                  </p:endCondLst>
                                  <p:childTnLst>
                                    <p:animMotion origin="layout" path="M 0.30833 0.00023 L -0.16667 0.00023 " pathEditMode="relative" rAng="0" ptsTypes="AA">
                                      <p:cBhvr>
                                        <p:cTn id="6" dur="5000" fill="hold"/>
                                        <p:tgtEl>
                                          <p:spTgt spid="1027"/>
                                        </p:tgtEl>
                                        <p:attrNameLst>
                                          <p:attrName>ppt_x</p:attrName>
                                          <p:attrName>ppt_y</p:attrName>
                                        </p:attrNameLst>
                                      </p:cBhvr>
                                      <p:rCtr x="-23750" y="0"/>
                                    </p:animMotion>
                                  </p:childTnLst>
                                </p:cTn>
                              </p:par>
                              <p:par>
                                <p:cTn id="7" presetID="2" presetClass="entr" presetSubtype="4" fill="hold" nodeType="withEffect">
                                  <p:stCondLst>
                                    <p:cond delay="750"/>
                                  </p:stCondLst>
                                  <p:childTnLst>
                                    <p:set>
                                      <p:cBhvr>
                                        <p:cTn id="8" dur="1" fill="hold">
                                          <p:stCondLst>
                                            <p:cond delay="0"/>
                                          </p:stCondLst>
                                        </p:cTn>
                                        <p:tgtEl>
                                          <p:spTgt spid="3">
                                            <p:txEl>
                                              <p:pRg st="2" end="2"/>
                                            </p:txEl>
                                          </p:spTgt>
                                        </p:tgtEl>
                                        <p:attrNameLst>
                                          <p:attrName>style.visibility</p:attrName>
                                        </p:attrNameLst>
                                      </p:cBhvr>
                                      <p:to>
                                        <p:strVal val="visible"/>
                                      </p:to>
                                    </p:set>
                                    <p:anim calcmode="lin" valueType="num">
                                      <p:cBhvr additive="base">
                                        <p:cTn id="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0"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25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Up to now, we haven’t had to deal with that complication.</a:t>
            </a:r>
            <a:endParaRPr lang="en-US" dirty="0"/>
          </a:p>
        </p:txBody>
      </p:sp>
      <p:sp>
        <p:nvSpPr>
          <p:cNvPr id="3" name="Title 2"/>
          <p:cNvSpPr>
            <a:spLocks noGrp="1"/>
          </p:cNvSpPr>
          <p:nvPr>
            <p:ph type="title"/>
          </p:nvPr>
        </p:nvSpPr>
        <p:spPr>
          <a:xfrm>
            <a:off x="762000" y="762000"/>
            <a:ext cx="7756263" cy="1054250"/>
          </a:xfrm>
        </p:spPr>
        <p:txBody>
          <a:bodyPr/>
          <a:lstStyle/>
          <a:p>
            <a:r>
              <a:rPr lang="en-US" dirty="0" smtClean="0"/>
              <a:t>Anyway, keep in mind ,</a:t>
            </a:r>
            <a:br>
              <a:rPr lang="en-US" dirty="0" smtClean="0"/>
            </a:br>
            <a:r>
              <a:rPr lang="en-US" dirty="0" smtClean="0"/>
              <a:t>the </a:t>
            </a:r>
            <a:r>
              <a:rPr lang="en-US" dirty="0"/>
              <a:t>X recombines.</a:t>
            </a:r>
            <a:br>
              <a:rPr lang="en-US" dirty="0"/>
            </a:br>
            <a:endParaRPr lang="en-US" dirty="0"/>
          </a:p>
        </p:txBody>
      </p:sp>
      <p:pic>
        <p:nvPicPr>
          <p:cNvPr id="4" name="Picture 2" descr="https://customercare.23andme.com/attachments/token/kx1ypgcrpezknzz/?name=v9wa5SLmYB7vIXrBdusn_Q_crossover.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3472295" y="3177020"/>
            <a:ext cx="21717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astrolog.org/labyrnth/maze/weave.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8748" y="3121024"/>
            <a:ext cx="4219575" cy="35337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rtrait-of-baby-crying-photographic-print-c1214010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4841" y="3352800"/>
            <a:ext cx="2143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423146"/>
      </p:ext>
    </p:extLst>
  </p:cSld>
  <p:clrMapOvr>
    <a:masterClrMapping/>
  </p:clrMapOvr>
  <mc:AlternateContent xmlns:mc="http://schemas.openxmlformats.org/markup-compatibility/2006" xmlns:p14="http://schemas.microsoft.com/office/powerpoint/2010/main">
    <mc:Choice Requires="p14">
      <p:transition spd="slow" p14:dur="3900">
        <p14:glitter dir="u"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fltVal val="0"/>
                                          </p:val>
                                        </p:tav>
                                        <p:tav tm="100000">
                                          <p:val>
                                            <p:strVal val="#ppt_h"/>
                                          </p:val>
                                        </p:tav>
                                      </p:tavLst>
                                    </p:anim>
                                    <p:animEffect transition="in" filter="fade">
                                      <p:cBhvr>
                                        <p:cTn id="14" dur="1000"/>
                                        <p:tgtEl>
                                          <p:spTgt spid="3074"/>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 don’t have to deal with </a:t>
            </a:r>
            <a:r>
              <a:rPr lang="en-US" dirty="0" err="1" smtClean="0"/>
              <a:t>STRs</a:t>
            </a:r>
            <a:r>
              <a:rPr lang="en-US" dirty="0" smtClean="0"/>
              <a:t> and Haplogroups in Autosomal DNA studies.</a:t>
            </a:r>
            <a:endParaRPr lang="en-US" dirty="0"/>
          </a:p>
        </p:txBody>
      </p:sp>
      <p:sp>
        <p:nvSpPr>
          <p:cNvPr id="3" name="Title 2"/>
          <p:cNvSpPr>
            <a:spLocks noGrp="1"/>
          </p:cNvSpPr>
          <p:nvPr>
            <p:ph type="title"/>
          </p:nvPr>
        </p:nvSpPr>
        <p:spPr/>
        <p:txBody>
          <a:bodyPr/>
          <a:lstStyle/>
          <a:p>
            <a:r>
              <a:rPr lang="en-US" dirty="0" smtClean="0"/>
              <a:t>The Good News is….</a:t>
            </a:r>
            <a:endParaRPr lang="en-US" dirty="0"/>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backgroundMark x1="83499" y1="80466" x2="76938" y2="93190"/>
                        <a14:backgroundMark x1="83101" y1="77778" x2="82306" y2="71685"/>
                        <a14:backgroundMark x1="85089" y1="71326" x2="88072" y2="65771"/>
                      </a14:backgroundRemoval>
                    </a14:imgEffect>
                  </a14:imgLayer>
                </a14:imgProps>
              </a:ext>
              <a:ext uri="{28A0092B-C50C-407E-A947-70E740481C1C}">
                <a14:useLocalDpi xmlns:a14="http://schemas.microsoft.com/office/drawing/2010/main" val="0"/>
              </a:ext>
            </a:extLst>
          </a:blip>
          <a:srcRect/>
          <a:stretch>
            <a:fillRect/>
          </a:stretch>
        </p:blipFill>
        <p:spPr bwMode="auto">
          <a:xfrm>
            <a:off x="3048000" y="3200400"/>
            <a:ext cx="31940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5898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mbinati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2363" y="2247900"/>
            <a:ext cx="6899275" cy="3878263"/>
          </a:xfrm>
          <a:ln cmpd="thinThick">
            <a:solidFill>
              <a:schemeClr val="tx1"/>
            </a:solidFill>
          </a:ln>
        </p:spPr>
      </p:pic>
      <p:sp>
        <p:nvSpPr>
          <p:cNvPr id="3" name="Title 2"/>
          <p:cNvSpPr>
            <a:spLocks noGrp="1"/>
          </p:cNvSpPr>
          <p:nvPr>
            <p:ph type="title"/>
          </p:nvPr>
        </p:nvSpPr>
        <p:spPr>
          <a:xfrm>
            <a:off x="685800" y="381000"/>
            <a:ext cx="7756263" cy="1054250"/>
          </a:xfrm>
        </p:spPr>
        <p:txBody>
          <a:bodyPr/>
          <a:lstStyle/>
          <a:p>
            <a:r>
              <a:rPr lang="en-US" dirty="0" smtClean="0"/>
              <a:t>Recombination.</a:t>
            </a:r>
            <a:br>
              <a:rPr lang="en-US" dirty="0" smtClean="0"/>
            </a:br>
            <a:r>
              <a:rPr lang="en-US" dirty="0" smtClean="0"/>
              <a:t>~The Movie~</a:t>
            </a:r>
            <a:endParaRPr lang="en-US" dirty="0"/>
          </a:p>
        </p:txBody>
      </p:sp>
    </p:spTree>
    <p:extLst>
      <p:ext uri="{BB962C8B-B14F-4D97-AF65-F5344CB8AC3E}">
        <p14:creationId xmlns:p14="http://schemas.microsoft.com/office/powerpoint/2010/main" val="20519163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
            <a:ext cx="9144000" cy="686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391" y="0"/>
            <a:ext cx="3089307"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a:t>
            </a:r>
          </a:p>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erritory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571152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1" nodeType="withEffect">
                                  <p:stCondLst>
                                    <p:cond delay="0"/>
                                  </p:stCondLst>
                                  <p:childTnLst>
                                    <p:anim calcmode="lin" valueType="num">
                                      <p:cBhvr>
                                        <p:cTn id="6" dur="3000"/>
                                        <p:tgtEl>
                                          <p:spTgt spid="4"/>
                                        </p:tgtEl>
                                        <p:attrNameLst>
                                          <p:attrName>ppt_w</p:attrName>
                                        </p:attrNameLst>
                                      </p:cBhvr>
                                      <p:tavLst>
                                        <p:tav tm="0">
                                          <p:val>
                                            <p:strVal val="ppt_w"/>
                                          </p:val>
                                        </p:tav>
                                        <p:tav tm="100000">
                                          <p:val>
                                            <p:fltVal val="0"/>
                                          </p:val>
                                        </p:tav>
                                      </p:tavLst>
                                    </p:anim>
                                    <p:anim calcmode="lin" valueType="num">
                                      <p:cBhvr>
                                        <p:cTn id="7" dur="3000"/>
                                        <p:tgtEl>
                                          <p:spTgt spid="4"/>
                                        </p:tgtEl>
                                        <p:attrNameLst>
                                          <p:attrName>ppt_h</p:attrName>
                                        </p:attrNameLst>
                                      </p:cBhvr>
                                      <p:tavLst>
                                        <p:tav tm="0">
                                          <p:val>
                                            <p:strVal val="ppt_h"/>
                                          </p:val>
                                        </p:tav>
                                        <p:tav tm="100000">
                                          <p:val>
                                            <p:fltVal val="0"/>
                                          </p:val>
                                        </p:tav>
                                      </p:tavLst>
                                    </p:anim>
                                    <p:anim calcmode="lin" valueType="num">
                                      <p:cBhvr>
                                        <p:cTn id="8" dur="3000"/>
                                        <p:tgtEl>
                                          <p:spTgt spid="4"/>
                                        </p:tgtEl>
                                        <p:attrNameLst>
                                          <p:attrName>style.rotation</p:attrName>
                                        </p:attrNameLst>
                                      </p:cBhvr>
                                      <p:tavLst>
                                        <p:tav tm="0">
                                          <p:val>
                                            <p:fltVal val="0"/>
                                          </p:val>
                                        </p:tav>
                                        <p:tav tm="100000">
                                          <p:val>
                                            <p:fltVal val="90"/>
                                          </p:val>
                                        </p:tav>
                                      </p:tavLst>
                                    </p:anim>
                                    <p:animEffect transition="out" filter="fade">
                                      <p:cBhvr>
                                        <p:cTn id="9" dur="3000"/>
                                        <p:tgtEl>
                                          <p:spTgt spid="4"/>
                                        </p:tgtEl>
                                      </p:cBhvr>
                                    </p:animEffect>
                                    <p:set>
                                      <p:cBhvr>
                                        <p:cTn id="10" dur="1" fill="hold">
                                          <p:stCondLst>
                                            <p:cond delay="2999"/>
                                          </p:stCondLst>
                                        </p:cTn>
                                        <p:tgtEl>
                                          <p:spTgt spid="4"/>
                                        </p:tgtEl>
                                        <p:attrNameLst>
                                          <p:attrName>style.visibility</p:attrName>
                                        </p:attrNameLst>
                                      </p:cBhvr>
                                      <p:to>
                                        <p:strVal val="hidden"/>
                                      </p:to>
                                    </p:set>
                                  </p:childTnLst>
                                </p:cTn>
                              </p:par>
                              <p:par>
                                <p:cTn id="11" presetID="0" presetClass="path" presetSubtype="0" accel="50000" decel="50000" fill="hold" grpId="2" nodeType="withEffect">
                                  <p:stCondLst>
                                    <p:cond delay="0"/>
                                  </p:stCondLst>
                                  <p:childTnLst>
                                    <p:animMotion origin="layout" path="M 0 0 C 0.03212 -0.01295 0.0816 -0.00856 0.11285 -0.00925 C 0.1566 -0.00763 0.19809 -0.00509 0.24115 -0.00139 C 0.25573 0.00486 0.23924 -0.00139 0.2599 0.00324 C 0.27708 0.00717 0.29323 0.01481 0.31059 0.01735 C 0.31979 0.02591 0.33351 0.0273 0.34462 0.02984 C 0.36597 0.03447 0.38733 0.04233 0.40816 0.0502 C 0.41389 0.05552 0.42031 0.05737 0.42691 0.05968 C 0.43368 0.0657 0.44219 0.06847 0.44931 0.07379 C 0.46059 0.08212 0.47118 0.09022 0.48351 0.09577 C 0.48785 0.10363 0.49253 0.10641 0.49878 0.1115 C 0.50694 0.11774 0.51406 0.12954 0.52118 0.1381 C 0.52483 0.1425 0.53021 0.15314 0.53524 0.15522 C 0.5401 0.16355 0.54497 0.17164 0.55174 0.17719 C 0.55313 0.18413 0.5533 0.18876 0.55868 0.1913 C 0.56059 0.19917 0.56424 0.21027 0.56927 0.2149 C 0.57153 0.22323 0.57378 0.23248 0.5776 0.23965 C 0.58003 0.2496 0.58229 0.25954 0.58698 0.26787 C 0.59149 0.28522 0.59462 0.30488 0.59635 0.32293 C 0.59774 0.3368 0.6 0.36526 0.6 0.36526 C 0.59878 0.42725 0.60313 0.4749 0.58941 0.52973 C 0.58819 0.54314 0.58507 0.54777 0.58229 0.55957 C 0.57899 0.57414 0.58003 0.57784 0.57049 0.58802 C 0.56875 0.59681 0.56424 0.60282 0.5599 0.60976 C 0.55313 0.62133 0.55851 0.61786 0.55174 0.62087 C 0.54149 0.63382 0.55503 0.61717 0.5434 0.6285 C 0.53889 0.63313 0.53819 0.63891 0.53281 0.64122 C 0.52656 0.6477 0.51927 0.65811 0.51163 0.66135 C 0.50729 0.66736 0.50243 0.67176 0.49635 0.67384 C 0.48698 0.6824 0.47674 0.69049 0.4658 0.6942 C 0.46007 0.70229 0.45243 0.70599 0.44462 0.71016 C 0.44253 0.71108 0.4408 0.71386 0.43872 0.71478 C 0.42795 0.72126 0.41649 0.72473 0.40573 0.73028 C 0.40052 0.73768 0.39288 0.73884 0.38576 0.74139 C 0.36719 0.74832 0.34861 0.7511 0.32934 0.75388 C 0.27865 0.75318 0.25764 0.75365 0.21632 0.74624 C 0.19826 0.73953 0.17882 0.73815 0.16111 0.73028 C 0.13924 0.7208 0.11927 0.70969 0.09635 0.7053 C 0.08281 0.69836 0.08872 0.70044 0.07882 0.69743 C 0.07205 0.69049 0.06615 0.68864 0.05764 0.68679 C 0.05573 0.68541 0.05365 0.68471 0.05174 0.68355 C 0.04896 0.6817 0.04635 0.6787 0.0434 0.67731 C 0.02535 0.66736 0.04965 0.68471 0.03177 0.67245 C 0.02604 0.66875 0.0217 0.66505 0.01528 0.6632 C 0.01233 0.65996 0.00833 0.6588 0.00573 0.6551 C -0.00069 0.64677 0.01111 0.65325 0.00104 0.64886 C -0.01962 0.6285 -0.02014 0.59357 -0.02604 0.56257 C -0.02552 0.52579 -0.02882 0.48809 -0.02361 0.45154 C -0.01858 0.41707 -0.00087 0.37983 0.01753 0.35577 C 0.02552 0.3456 0.03351 0.33125 0.0434 0.32431 C 0.05156 0.31067 0.04375 0.32038 0.05521 0.31506 C 0.05781 0.31414 0.05972 0.31136 0.06233 0.31043 C 0.07378 0.29794 0.07118 0.29956 0.08941 0.29332 C 0.09844 0.28568 0.10885 0.28591 0.11875 0.28059 C 0.13177 0.27342 0.14253 0.26833 0.15642 0.26648 C 0.16146 0.26209 0.16076 0.26139 0.16927 0.26163 C 0.20295 0.26232 0.23681 0.26394 0.27049 0.2651 C 0.28611 0.27065 0.30069 0.28059 0.31632 0.28684 C 0.31858 0.28869 0.32153 0.28915 0.32344 0.29147 C 0.32431 0.29285 0.32396 0.29494 0.32465 0.29609 C 0.32743 0.30095 0.3309 0.30465 0.33403 0.30858 L 0.33403 0.30858 C 0.33837 0.31321 0.34705 0.32293 0.34705 0.32293 C 0.35 0.3294 0.3533 0.33403 0.35642 0.34027 C 0.35677 0.34213 0.35677 0.34467 0.35764 0.34652 C 0.35851 0.34837 0.36042 0.34883 0.36111 0.35115 C 0.36285 0.3567 0.36458 0.3685 0.36458 0.3685 C 0.36372 0.40042 0.3724 0.43789 0.35868 0.46403 C 0.35573 0.47768 0.36059 0.45779 0.35399 0.47513 C 0.3533 0.47699 0.35382 0.47976 0.35295 0.48138 C 0.34913 0.48855 0.34583 0.4911 0.34115 0.49549 C 0.33802 0.50151 0.33212 0.50613 0.32691 0.50798 C 0.32135 0.51353 0.31545 0.51608 0.30938 0.52047 " pathEditMode="relative" ptsTypes="ffffffffffffffffffffffffffffffffffffffffffffffffffffffffffffFfffffffffffA">
                                      <p:cBhvr>
                                        <p:cTn id="12" dur="3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Y Chromosome</a:t>
            </a:r>
          </a:p>
          <a:p>
            <a:r>
              <a:rPr lang="en-US" dirty="0"/>
              <a:t>Mitochondrial DNA (mtDNA)</a:t>
            </a:r>
          </a:p>
          <a:p>
            <a:r>
              <a:rPr lang="en-US" dirty="0"/>
              <a:t>X Chromosome</a:t>
            </a:r>
          </a:p>
          <a:p>
            <a:r>
              <a:rPr lang="en-US" dirty="0" smtClean="0"/>
              <a:t>Autosomal DNA</a:t>
            </a:r>
          </a:p>
        </p:txBody>
      </p:sp>
      <p:sp>
        <p:nvSpPr>
          <p:cNvPr id="2" name="Title 1"/>
          <p:cNvSpPr>
            <a:spLocks noGrp="1"/>
          </p:cNvSpPr>
          <p:nvPr>
            <p:ph type="title"/>
          </p:nvPr>
        </p:nvSpPr>
        <p:spPr/>
        <p:txBody>
          <a:bodyPr/>
          <a:lstStyle/>
          <a:p>
            <a:r>
              <a:rPr lang="en-US" sz="9600" b="1" dirty="0">
                <a:solidFill>
                  <a:srgbClr val="0070C0"/>
                </a:solidFill>
                <a:latin typeface="Monotype Corsiva" pitchFamily="66" charset="0"/>
              </a:rPr>
              <a:t>The Other</a:t>
            </a:r>
            <a:endParaRPr lang="en-US" sz="9600" dirty="0"/>
          </a:p>
        </p:txBody>
      </p:sp>
      <p:sp>
        <p:nvSpPr>
          <p:cNvPr id="7" name="Down Arrow 6"/>
          <p:cNvSpPr/>
          <p:nvPr/>
        </p:nvSpPr>
        <p:spPr>
          <a:xfrm rot="5400000">
            <a:off x="3710247" y="3505200"/>
            <a:ext cx="457200" cy="533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6997" y="2286000"/>
            <a:ext cx="463550" cy="28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5297" y="3221288"/>
            <a:ext cx="463550" cy="28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2722206"/>
            <a:ext cx="463550" cy="28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upload.wikimedia.org/wikipedia/commons/thumb/6/6e/US_22.svg/600px-US_2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4" y="1560366"/>
            <a:ext cx="5276850" cy="5276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9560" y="2427903"/>
            <a:ext cx="7984879" cy="2525097"/>
          </a:xfrm>
          <a:prstGeom prst="rect">
            <a:avLst/>
          </a:prstGeom>
          <a:noFill/>
        </p:spPr>
        <p:txBody>
          <a:bodyPr wrap="none" lIns="91440" tIns="45720" rIns="91440" bIns="45720">
            <a:prstTxWarp prst="textInflateBottom">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cap="none" spc="50" dirty="0" smtClean="0">
                <a:ln w="11430"/>
                <a:solidFill>
                  <a:srgbClr val="FF0000"/>
                </a:solidFill>
                <a:effectLst>
                  <a:outerShdw blurRad="76200" dist="50800" dir="5400000" algn="tl" rotWithShape="0">
                    <a:srgbClr val="000000">
                      <a:alpha val="65000"/>
                    </a:srgbClr>
                  </a:outerShdw>
                </a:effectLst>
              </a:rPr>
              <a:t>Chromosome</a:t>
            </a:r>
          </a:p>
        </p:txBody>
      </p:sp>
      <p:sp>
        <p:nvSpPr>
          <p:cNvPr id="5" name="Rectangle 4"/>
          <p:cNvSpPr/>
          <p:nvPr/>
        </p:nvSpPr>
        <p:spPr>
          <a:xfrm>
            <a:off x="3311878" y="5195453"/>
            <a:ext cx="2520242" cy="1323439"/>
          </a:xfrm>
          <a:prstGeom prst="rect">
            <a:avLst/>
          </a:prstGeom>
          <a:noFill/>
        </p:spPr>
        <p:txBody>
          <a:bodyPr wrap="none" lIns="91440" tIns="45720" rIns="91440" bIns="45720">
            <a:spAutoFit/>
          </a:bodyPr>
          <a:lstStyle/>
          <a:p>
            <a:pPr algn="ctr"/>
            <a:r>
              <a:rPr lang="en-US" sz="8000" b="1" cap="none" spc="0" dirty="0" smtClean="0">
                <a:ln w="17780" cmpd="sng">
                  <a:solidFill>
                    <a:schemeClr val="bg1">
                      <a:lumMod val="50000"/>
                    </a:schemeClr>
                  </a:solidFill>
                  <a:prstDash val="solid"/>
                  <a:miter lim="800000"/>
                </a:ln>
                <a:solidFill>
                  <a:srgbClr val="FF0000"/>
                </a:solidFill>
                <a:effectLst>
                  <a:outerShdw blurRad="55000" dist="50800" dir="5400000" algn="tl">
                    <a:srgbClr val="000000">
                      <a:alpha val="33000"/>
                    </a:srgbClr>
                  </a:outerShdw>
                </a:effectLst>
              </a:rPr>
              <a:t>Pairs</a:t>
            </a:r>
            <a:endParaRPr lang="en-US" sz="8000" b="1" cap="none" spc="0" dirty="0">
              <a:ln w="17780" cmpd="sng">
                <a:solidFill>
                  <a:schemeClr val="bg1">
                    <a:lumMod val="50000"/>
                  </a:schemeClr>
                </a:solidFill>
                <a:prstDash val="solid"/>
                <a:miter lim="800000"/>
              </a:ln>
              <a:solidFill>
                <a:srgbClr val="FF0000"/>
              </a:soli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38738698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2" presetClass="entr" presetSubtype="2"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0" presetClass="exit" presetSubtype="0" fill="hold" nodeType="afterEffect">
                                  <p:stCondLst>
                                    <p:cond delay="500"/>
                                  </p:stCondLst>
                                  <p:childTnLst>
                                    <p:animEffect transition="out" filter="fade">
                                      <p:cBhvr>
                                        <p:cTn id="15" dur="500"/>
                                        <p:tgtEl>
                                          <p:spTgt spid="3">
                                            <p:txEl>
                                              <p:pRg st="0" end="0"/>
                                            </p:txEl>
                                          </p:spTgt>
                                        </p:tgtEl>
                                      </p:cBhvr>
                                    </p:animEffect>
                                    <p:set>
                                      <p:cBhvr>
                                        <p:cTn id="16" dur="1" fill="hold">
                                          <p:stCondLst>
                                            <p:cond delay="499"/>
                                          </p:stCondLst>
                                        </p:cTn>
                                        <p:tgtEl>
                                          <p:spTgt spid="3">
                                            <p:txEl>
                                              <p:pRg st="0" end="0"/>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1" end="1"/>
                                            </p:txEl>
                                          </p:spTgt>
                                        </p:tgtEl>
                                      </p:cBhvr>
                                    </p:animEffect>
                                    <p:set>
                                      <p:cBhvr>
                                        <p:cTn id="19" dur="1" fill="hold">
                                          <p:stCondLst>
                                            <p:cond delay="499"/>
                                          </p:stCondLst>
                                        </p:cTn>
                                        <p:tgtEl>
                                          <p:spTgt spid="3">
                                            <p:txEl>
                                              <p:pRg st="1" end="1"/>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xEl>
                                              <p:pRg st="2" end="2"/>
                                            </p:txEl>
                                          </p:spTgt>
                                        </p:tgtEl>
                                      </p:cBhvr>
                                    </p:animEffect>
                                    <p:set>
                                      <p:cBhvr>
                                        <p:cTn id="22" dur="1" fill="hold">
                                          <p:stCondLst>
                                            <p:cond delay="499"/>
                                          </p:stCondLst>
                                        </p:cTn>
                                        <p:tgtEl>
                                          <p:spTgt spid="3">
                                            <p:txEl>
                                              <p:pRg st="2" end="2"/>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
                                            <p:txEl>
                                              <p:pRg st="3" end="3"/>
                                            </p:txEl>
                                          </p:spTgt>
                                        </p:tgtEl>
                                      </p:cBhvr>
                                    </p:animEffect>
                                    <p:set>
                                      <p:cBhvr>
                                        <p:cTn id="25" dur="1" fill="hold">
                                          <p:stCondLst>
                                            <p:cond delay="499"/>
                                          </p:stCondLst>
                                        </p:cTn>
                                        <p:tgtEl>
                                          <p:spTgt spid="3">
                                            <p:txEl>
                                              <p:pRg st="3" end="3"/>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1026"/>
                                        </p:tgtEl>
                                        <p:attrNameLst>
                                          <p:attrName>style.visibility</p:attrName>
                                        </p:attrNameLst>
                                      </p:cBhvr>
                                      <p:to>
                                        <p:strVal val="visible"/>
                                      </p:to>
                                    </p:set>
                                    <p:anim calcmode="lin" valueType="num">
                                      <p:cBhvr additive="base">
                                        <p:cTn id="45" dur="1000" fill="hold"/>
                                        <p:tgtEl>
                                          <p:spTgt spid="1026"/>
                                        </p:tgtEl>
                                        <p:attrNameLst>
                                          <p:attrName>ppt_x</p:attrName>
                                        </p:attrNameLst>
                                      </p:cBhvr>
                                      <p:tavLst>
                                        <p:tav tm="0">
                                          <p:val>
                                            <p:strVal val="#ppt_x"/>
                                          </p:val>
                                        </p:tav>
                                        <p:tav tm="100000">
                                          <p:val>
                                            <p:strVal val="#ppt_x"/>
                                          </p:val>
                                        </p:tav>
                                      </p:tavLst>
                                    </p:anim>
                                    <p:anim calcmode="lin" valueType="num">
                                      <p:cBhvr additive="base">
                                        <p:cTn id="46" dur="1000" fill="hold"/>
                                        <p:tgtEl>
                                          <p:spTgt spid="1026"/>
                                        </p:tgtEl>
                                        <p:attrNameLst>
                                          <p:attrName>ppt_y</p:attrName>
                                        </p:attrNameLst>
                                      </p:cBhvr>
                                      <p:tavLst>
                                        <p:tav tm="0">
                                          <p:val>
                                            <p:strVal val="1+#ppt_h/2"/>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1000" fill="hold"/>
                                        <p:tgtEl>
                                          <p:spTgt spid="1026"/>
                                        </p:tgtEl>
                                        <p:attrNameLst>
                                          <p:attrName>ppt_w</p:attrName>
                                        </p:attrNameLst>
                                      </p:cBhvr>
                                      <p:tavLst>
                                        <p:tav tm="0">
                                          <p:val>
                                            <p:fltVal val="0"/>
                                          </p:val>
                                        </p:tav>
                                        <p:tav tm="100000">
                                          <p:val>
                                            <p:strVal val="#ppt_w"/>
                                          </p:val>
                                        </p:tav>
                                      </p:tavLst>
                                    </p:anim>
                                    <p:anim calcmode="lin" valueType="num">
                                      <p:cBhvr>
                                        <p:cTn id="50" dur="1000" fill="hold"/>
                                        <p:tgtEl>
                                          <p:spTgt spid="1026"/>
                                        </p:tgtEl>
                                        <p:attrNameLst>
                                          <p:attrName>ppt_h</p:attrName>
                                        </p:attrNameLst>
                                      </p:cBhvr>
                                      <p:tavLst>
                                        <p:tav tm="0">
                                          <p:val>
                                            <p:fltVal val="0"/>
                                          </p:val>
                                        </p:tav>
                                        <p:tav tm="100000">
                                          <p:val>
                                            <p:strVal val="#ppt_h"/>
                                          </p:val>
                                        </p:tav>
                                      </p:tavLst>
                                    </p:anim>
                                    <p:animEffect transition="in" filter="fade">
                                      <p:cBhvr>
                                        <p:cTn id="51" dur="1000"/>
                                        <p:tgtEl>
                                          <p:spTgt spid="1026"/>
                                        </p:tgtEl>
                                      </p:cBhvr>
                                    </p:animEffect>
                                  </p:childTnLst>
                                </p:cTn>
                              </p:par>
                            </p:childTnLst>
                          </p:cTn>
                        </p:par>
                        <p:par>
                          <p:cTn id="52" fill="hold">
                            <p:stCondLst>
                              <p:cond delay="5000"/>
                            </p:stCondLst>
                            <p:childTnLst>
                              <p:par>
                                <p:cTn id="53" presetID="16" presetClass="entr" presetSubtype="21" fill="hold" grpId="0" nodeType="afterEffect">
                                  <p:stCondLst>
                                    <p:cond delay="50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par>
                                <p:cTn id="56" presetID="42" presetClass="entr" presetSubtype="0" fill="hold" grpId="0" nodeType="withEffect">
                                  <p:stCondLst>
                                    <p:cond delay="50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8198" name="Picture 6"/>
          <p:cNvPicPr>
            <a:picLocks noChangeAspect="1" noChangeArrowheads="1"/>
          </p:cNvPicPr>
          <p:nvPr/>
        </p:nvPicPr>
        <p:blipFill rotWithShape="1">
          <a:blip r:embed="rId2">
            <a:clrChange>
              <a:clrFrom>
                <a:srgbClr val="67CB34"/>
              </a:clrFrom>
              <a:clrTo>
                <a:srgbClr val="67CB34">
                  <a:alpha val="0"/>
                </a:srgbClr>
              </a:clrTo>
            </a:clrChange>
            <a:extLst>
              <a:ext uri="{28A0092B-C50C-407E-A947-70E740481C1C}">
                <a14:useLocalDpi xmlns:a14="http://schemas.microsoft.com/office/drawing/2010/main" val="0"/>
              </a:ext>
            </a:extLst>
          </a:blip>
          <a:srcRect t="29115" b="33292"/>
          <a:stretch/>
        </p:blipFill>
        <p:spPr bwMode="auto">
          <a:xfrm>
            <a:off x="1466066" y="5168920"/>
            <a:ext cx="6348413" cy="158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19400" y="1929245"/>
            <a:ext cx="5089855" cy="341632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You can</a:t>
            </a:r>
          </a:p>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Now </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Use</a:t>
            </a:r>
          </a:p>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Your </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Entire</a:t>
            </a:r>
          </a:p>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genetic</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8194" name="Picture 2" descr="http://static.guim.co.uk/sys-images/Guardian/About/General/2012/3/14/1331741366300/Encyclopedia-Britannicas-007.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348"/>
                    </a14:imgEffect>
                  </a14:imgLayer>
                </a14:imgProps>
              </a:ext>
              <a:ext uri="{28A0092B-C50C-407E-A947-70E740481C1C}">
                <a14:useLocalDpi xmlns:a14="http://schemas.microsoft.com/office/drawing/2010/main" val="0"/>
              </a:ext>
            </a:extLst>
          </a:blip>
          <a:srcRect/>
          <a:stretch>
            <a:fillRect/>
          </a:stretch>
        </p:blipFill>
        <p:spPr bwMode="auto">
          <a:xfrm>
            <a:off x="533400" y="0"/>
            <a:ext cx="81306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US" dirty="0">
              <a:solidFill>
                <a:srgbClr val="FF0000"/>
              </a:solidFill>
            </a:endParaRPr>
          </a:p>
        </p:txBody>
      </p:sp>
      <p:sp>
        <p:nvSpPr>
          <p:cNvPr id="5" name="Rectangle 4"/>
          <p:cNvSpPr/>
          <p:nvPr/>
        </p:nvSpPr>
        <p:spPr>
          <a:xfrm>
            <a:off x="2286000" y="457200"/>
            <a:ext cx="5030544" cy="1323439"/>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Finally!</a:t>
            </a:r>
            <a:endParaRPr lang="en-US" sz="80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9829327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500"/>
                                        <p:tgtEl>
                                          <p:spTgt spid="8194"/>
                                        </p:tgtEl>
                                      </p:cBhvr>
                                    </p:animEffect>
                                    <p:set>
                                      <p:cBhvr>
                                        <p:cTn id="7" dur="1" fill="hold">
                                          <p:stCondLst>
                                            <p:cond delay="1499"/>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And now, the good stuff.</a:t>
            </a:r>
          </a:p>
          <a:p>
            <a:r>
              <a:rPr lang="en-US" dirty="0"/>
              <a:t>Autosomal DNA is the 22 pairs of non-sex chromosomes found within the nucleus of every cell. </a:t>
            </a:r>
            <a:endParaRPr lang="en-US" dirty="0" smtClean="0"/>
          </a:p>
          <a:p>
            <a:r>
              <a:rPr lang="en-US" dirty="0" smtClean="0"/>
              <a:t>Autosomal </a:t>
            </a:r>
            <a:r>
              <a:rPr lang="en-US" dirty="0"/>
              <a:t>DNA tests examine </a:t>
            </a:r>
            <a:r>
              <a:rPr lang="en-US" dirty="0" err="1" smtClean="0"/>
              <a:t>SNPs</a:t>
            </a:r>
            <a:r>
              <a:rPr lang="en-US" dirty="0" smtClean="0"/>
              <a:t> </a:t>
            </a:r>
            <a:r>
              <a:rPr lang="en-US" dirty="0"/>
              <a:t>located throughout all of your DNA.</a:t>
            </a:r>
          </a:p>
          <a:p>
            <a:endParaRPr lang="en-US" dirty="0"/>
          </a:p>
        </p:txBody>
      </p:sp>
      <p:sp>
        <p:nvSpPr>
          <p:cNvPr id="3" name="Title 2"/>
          <p:cNvSpPr>
            <a:spLocks noGrp="1"/>
          </p:cNvSpPr>
          <p:nvPr>
            <p:ph type="title"/>
          </p:nvPr>
        </p:nvSpPr>
        <p:spPr/>
        <p:txBody>
          <a:bodyPr/>
          <a:lstStyle/>
          <a:p>
            <a:r>
              <a:rPr lang="en-US" dirty="0" smtClean="0"/>
              <a:t>Autosomal DNA</a:t>
            </a:r>
            <a:endParaRPr lang="en-US" dirty="0"/>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44800" y="3067050"/>
            <a:ext cx="3454400"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2158" y1="48000" x2="86930" y2="47077"/>
                        <a14:foregroundMark x1="30091" y1="31077" x2="11854" y2="61231"/>
                        <a14:foregroundMark x1="47720" y1="20000" x2="55623" y2="20615"/>
                        <a14:foregroundMark x1="36474" y1="79692" x2="61094" y2="77846"/>
                        <a14:foregroundMark x1="75988" y1="31692" x2="84498" y2="43692"/>
                        <a14:foregroundMark x1="21277" y1="55077" x2="31915" y2="65231"/>
                        <a14:foregroundMark x1="16413" y1="15692" x2="26748" y2="7385"/>
                      </a14:backgroundRemoval>
                    </a14:imgEffect>
                  </a14:imgLayer>
                </a14:imgProps>
              </a:ext>
              <a:ext uri="{28A0092B-C50C-407E-A947-70E740481C1C}">
                <a14:useLocalDpi xmlns:a14="http://schemas.microsoft.com/office/drawing/2010/main" val="0"/>
              </a:ext>
            </a:extLst>
          </a:blip>
          <a:srcRect/>
          <a:stretch>
            <a:fillRect/>
          </a:stretch>
        </p:blipFill>
        <p:spPr bwMode="auto">
          <a:xfrm>
            <a:off x="2482850" y="2730500"/>
            <a:ext cx="4178300"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342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xit" presetSubtype="2" fill="hold" nodeType="afterEffect">
                                  <p:stCondLst>
                                    <p:cond delay="500"/>
                                  </p:stCondLst>
                                  <p:childTnLst>
                                    <p:anim calcmode="lin" valueType="num">
                                      <p:cBhvr additive="base">
                                        <p:cTn id="15" dur="500"/>
                                        <p:tgtEl>
                                          <p:spTgt spid="5122"/>
                                        </p:tgtEl>
                                        <p:attrNameLst>
                                          <p:attrName>ppt_x</p:attrName>
                                        </p:attrNameLst>
                                      </p:cBhvr>
                                      <p:tavLst>
                                        <p:tav tm="0">
                                          <p:val>
                                            <p:strVal val="ppt_x"/>
                                          </p:val>
                                        </p:tav>
                                        <p:tav tm="100000">
                                          <p:val>
                                            <p:strVal val="1+ppt_w/2"/>
                                          </p:val>
                                        </p:tav>
                                      </p:tavLst>
                                    </p:anim>
                                    <p:anim calcmode="lin" valueType="num">
                                      <p:cBhvr additive="base">
                                        <p:cTn id="16" dur="500"/>
                                        <p:tgtEl>
                                          <p:spTgt spid="5122"/>
                                        </p:tgtEl>
                                        <p:attrNameLst>
                                          <p:attrName>ppt_y</p:attrName>
                                        </p:attrNameLst>
                                      </p:cBhvr>
                                      <p:tavLst>
                                        <p:tav tm="0">
                                          <p:val>
                                            <p:strVal val="ppt_y"/>
                                          </p:val>
                                        </p:tav>
                                        <p:tav tm="100000">
                                          <p:val>
                                            <p:strVal val="ppt_y"/>
                                          </p:val>
                                        </p:tav>
                                      </p:tavLst>
                                    </p:anim>
                                    <p:set>
                                      <p:cBhvr>
                                        <p:cTn id="17" dur="1" fill="hold">
                                          <p:stCondLst>
                                            <p:cond delay="499"/>
                                          </p:stCondLst>
                                        </p:cTn>
                                        <p:tgtEl>
                                          <p:spTgt spid="5122"/>
                                        </p:tgtEl>
                                        <p:attrNameLst>
                                          <p:attrName>style.visibility</p:attrName>
                                        </p:attrNameLst>
                                      </p:cBhvr>
                                      <p:to>
                                        <p:strVal val="hidden"/>
                                      </p:to>
                                    </p:set>
                                  </p:childTnLst>
                                </p:cTn>
                              </p:par>
                            </p:childTnLst>
                          </p:cTn>
                        </p:par>
                        <p:par>
                          <p:cTn id="18" fill="hold">
                            <p:stCondLst>
                              <p:cond delay="2000"/>
                            </p:stCondLst>
                            <p:childTnLst>
                              <p:par>
                                <p:cTn id="19" presetID="10" presetClass="exit" presetSubtype="0" fill="hold" nodeType="afterEffect">
                                  <p:stCondLst>
                                    <p:cond delay="1000"/>
                                  </p:stCondLst>
                                  <p:childTnLst>
                                    <p:animEffect transition="out" filter="fade">
                                      <p:cBhvr>
                                        <p:cTn id="20" dur="500"/>
                                        <p:tgtEl>
                                          <p:spTgt spid="5123"/>
                                        </p:tgtEl>
                                      </p:cBhvr>
                                    </p:animEffect>
                                    <p:set>
                                      <p:cBhvr>
                                        <p:cTn id="21" dur="1" fill="hold">
                                          <p:stCondLst>
                                            <p:cond delay="499"/>
                                          </p:stCondLst>
                                        </p:cTn>
                                        <p:tgtEl>
                                          <p:spTgt spid="5123"/>
                                        </p:tgtEl>
                                        <p:attrNameLst>
                                          <p:attrName>style.visibility</p:attrName>
                                        </p:attrNameLst>
                                      </p:cBhvr>
                                      <p:to>
                                        <p:strVal val="hidden"/>
                                      </p:to>
                                    </p:set>
                                  </p:childTnLst>
                                </p:cTn>
                              </p:par>
                            </p:childTnLst>
                          </p:cTn>
                        </p:par>
                        <p:par>
                          <p:cTn id="22" fill="hold">
                            <p:stCondLst>
                              <p:cond delay="3500"/>
                            </p:stCondLst>
                            <p:childTnLst>
                              <p:par>
                                <p:cTn id="23" presetID="2" presetClass="entr" presetSubtype="2" fill="hold"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27" fill="hold">
                            <p:stCondLst>
                              <p:cond delay="4000"/>
                            </p:stCondLst>
                            <p:childTnLst>
                              <p:par>
                                <p:cTn id="28" presetID="2" presetClass="entr" presetSubtype="2" fill="hold" nodeType="after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additive="base">
                                        <p:cTn id="30"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smtClean="0"/>
          </a:p>
          <a:p>
            <a:r>
              <a:rPr lang="en-US" dirty="0" smtClean="0"/>
              <a:t>Autosomal </a:t>
            </a:r>
            <a:r>
              <a:rPr lang="en-US" dirty="0"/>
              <a:t>DNA tests can be used to search for relative connections along any branch of your family </a:t>
            </a:r>
            <a:r>
              <a:rPr lang="en-US" dirty="0" smtClean="0"/>
              <a:t>tree….</a:t>
            </a:r>
          </a:p>
          <a:p>
            <a:r>
              <a:rPr lang="en-US" dirty="0" smtClean="0"/>
              <a:t>… unless </a:t>
            </a:r>
            <a:r>
              <a:rPr lang="en-US" dirty="0"/>
              <a:t>the connection is so far back that the shared DNA has essentially been eliminated through too many generations of </a:t>
            </a:r>
            <a:r>
              <a:rPr lang="en-US" dirty="0" smtClean="0"/>
              <a:t>recombination. </a:t>
            </a:r>
          </a:p>
        </p:txBody>
      </p:sp>
      <p:sp>
        <p:nvSpPr>
          <p:cNvPr id="2" name="Title 1"/>
          <p:cNvSpPr>
            <a:spLocks noGrp="1"/>
          </p:cNvSpPr>
          <p:nvPr>
            <p:ph type="title"/>
          </p:nvPr>
        </p:nvSpPr>
        <p:spPr>
          <a:xfrm>
            <a:off x="457200" y="274638"/>
            <a:ext cx="8229600" cy="1477962"/>
          </a:xfrm>
        </p:spPr>
        <p:txBody>
          <a:bodyPr>
            <a:normAutofit/>
          </a:bodyPr>
          <a:lstStyle/>
          <a:p>
            <a:r>
              <a:rPr lang="en-US" sz="3200" dirty="0"/>
              <a:t>Your autosomes are composed of random combinations of your </a:t>
            </a:r>
            <a:r>
              <a:rPr lang="en-US" sz="3200" dirty="0" smtClean="0"/>
              <a:t>ancestors’ </a:t>
            </a:r>
            <a:r>
              <a:rPr lang="en-US" sz="3200" dirty="0"/>
              <a:t>autosomes.</a:t>
            </a:r>
          </a:p>
        </p:txBody>
      </p:sp>
      <p:pic>
        <p:nvPicPr>
          <p:cNvPr id="4098"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28800" y="2129342"/>
            <a:ext cx="55372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6054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098"/>
                                        </p:tgtEl>
                                        <p:attrNameLst>
                                          <p:attrName>ppt_w</p:attrName>
                                        </p:attrNameLst>
                                      </p:cBhvr>
                                      <p:tavLst>
                                        <p:tav tm="0">
                                          <p:val>
                                            <p:strVal val="ppt_w"/>
                                          </p:val>
                                        </p:tav>
                                        <p:tav tm="100000">
                                          <p:val>
                                            <p:fltVal val="0"/>
                                          </p:val>
                                        </p:tav>
                                      </p:tavLst>
                                    </p:anim>
                                    <p:anim calcmode="lin" valueType="num">
                                      <p:cBhvr>
                                        <p:cTn id="7" dur="1000"/>
                                        <p:tgtEl>
                                          <p:spTgt spid="4098"/>
                                        </p:tgtEl>
                                        <p:attrNameLst>
                                          <p:attrName>ppt_h</p:attrName>
                                        </p:attrNameLst>
                                      </p:cBhvr>
                                      <p:tavLst>
                                        <p:tav tm="0">
                                          <p:val>
                                            <p:strVal val="ppt_h"/>
                                          </p:val>
                                        </p:tav>
                                        <p:tav tm="100000">
                                          <p:val>
                                            <p:fltVal val="0"/>
                                          </p:val>
                                        </p:tav>
                                      </p:tavLst>
                                    </p:anim>
                                    <p:anim calcmode="lin" valueType="num">
                                      <p:cBhvr>
                                        <p:cTn id="8" dur="1000"/>
                                        <p:tgtEl>
                                          <p:spTgt spid="4098"/>
                                        </p:tgtEl>
                                        <p:attrNameLst>
                                          <p:attrName>style.rotation</p:attrName>
                                        </p:attrNameLst>
                                      </p:cBhvr>
                                      <p:tavLst>
                                        <p:tav tm="0">
                                          <p:val>
                                            <p:fltVal val="0"/>
                                          </p:val>
                                        </p:tav>
                                        <p:tav tm="100000">
                                          <p:val>
                                            <p:fltVal val="90"/>
                                          </p:val>
                                        </p:tav>
                                      </p:tavLst>
                                    </p:anim>
                                    <p:animEffect transition="out" filter="fade">
                                      <p:cBhvr>
                                        <p:cTn id="9" dur="1000"/>
                                        <p:tgtEl>
                                          <p:spTgt spid="4098"/>
                                        </p:tgtEl>
                                      </p:cBhvr>
                                    </p:animEffect>
                                    <p:set>
                                      <p:cBhvr>
                                        <p:cTn id="10" dur="1" fill="hold">
                                          <p:stCondLst>
                                            <p:cond delay="999"/>
                                          </p:stCondLst>
                                        </p:cTn>
                                        <p:tgtEl>
                                          <p:spTgt spid="4098"/>
                                        </p:tgtEl>
                                        <p:attrNameLst>
                                          <p:attrName>style.visibility</p:attrName>
                                        </p:attrNameLst>
                                      </p:cBhvr>
                                      <p:to>
                                        <p:strVal val="hidden"/>
                                      </p:to>
                                    </p:se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48347"/>
            <a:ext cx="8458199" cy="3877815"/>
          </a:xfrm>
        </p:spPr>
        <p:txBody>
          <a:bodyPr/>
          <a:lstStyle/>
          <a:p>
            <a:r>
              <a:rPr lang="en-US" dirty="0" smtClean="0"/>
              <a:t>Your autosomal test can tell you are kin to Pocahontas….</a:t>
            </a:r>
          </a:p>
          <a:p>
            <a:r>
              <a:rPr lang="en-US" dirty="0" smtClean="0"/>
              <a:t>…but it can’t tell you on </a:t>
            </a:r>
            <a:r>
              <a:rPr lang="en-US" dirty="0"/>
              <a:t>which branch of your family </a:t>
            </a:r>
            <a:r>
              <a:rPr lang="en-US" dirty="0" smtClean="0"/>
              <a:t>tree.</a:t>
            </a:r>
            <a:endParaRPr lang="en-US" dirty="0"/>
          </a:p>
          <a:p>
            <a:endParaRPr lang="en-US" dirty="0"/>
          </a:p>
        </p:txBody>
      </p:sp>
      <p:sp>
        <p:nvSpPr>
          <p:cNvPr id="3" name="Title 2"/>
          <p:cNvSpPr>
            <a:spLocks noGrp="1"/>
          </p:cNvSpPr>
          <p:nvPr>
            <p:ph type="title"/>
          </p:nvPr>
        </p:nvSpPr>
        <p:spPr/>
        <p:txBody>
          <a:bodyPr/>
          <a:lstStyle/>
          <a:p>
            <a:r>
              <a:rPr lang="en-US" dirty="0" smtClean="0"/>
              <a:t>The Pocahontas Factor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179" y="3048000"/>
            <a:ext cx="2072561" cy="37718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3054928"/>
            <a:ext cx="3349009" cy="3771864"/>
          </a:xfrm>
          <a:prstGeom prst="rect">
            <a:avLst/>
          </a:prstGeom>
        </p:spPr>
      </p:pic>
    </p:spTree>
    <p:extLst>
      <p:ext uri="{BB962C8B-B14F-4D97-AF65-F5344CB8AC3E}">
        <p14:creationId xmlns:p14="http://schemas.microsoft.com/office/powerpoint/2010/main" val="21141383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877815"/>
          </a:xfrm>
        </p:spPr>
        <p:txBody>
          <a:bodyPr>
            <a:normAutofit/>
          </a:bodyPr>
          <a:lstStyle/>
          <a:p>
            <a:r>
              <a:rPr lang="en-US" dirty="0" smtClean="0"/>
              <a:t>Therefore</a:t>
            </a:r>
            <a:r>
              <a:rPr lang="en-US" dirty="0"/>
              <a:t>, having your parents and/or grandparents tested as well will definitely help you to narrow down potential matches</a:t>
            </a:r>
            <a:r>
              <a:rPr lang="en-US" dirty="0" smtClean="0"/>
              <a:t>.</a:t>
            </a:r>
          </a:p>
          <a:p>
            <a:r>
              <a:rPr lang="en-US" dirty="0" smtClean="0"/>
              <a:t>For instance, if you find a match to a particular segment and your grandmother also matches on that segment, it came from her line.</a:t>
            </a:r>
          </a:p>
        </p:txBody>
      </p:sp>
      <p:sp>
        <p:nvSpPr>
          <p:cNvPr id="2" name="Title 1"/>
          <p:cNvSpPr>
            <a:spLocks noGrp="1"/>
          </p:cNvSpPr>
          <p:nvPr>
            <p:ph type="title"/>
          </p:nvPr>
        </p:nvSpPr>
        <p:spPr>
          <a:xfrm>
            <a:off x="673305" y="304800"/>
            <a:ext cx="7756263" cy="1054250"/>
          </a:xfrm>
        </p:spPr>
        <p:txBody>
          <a:bodyPr/>
          <a:lstStyle/>
          <a:p>
            <a:r>
              <a:rPr lang="en-US" dirty="0" smtClean="0"/>
              <a:t>Use Grandma</a:t>
            </a:r>
            <a:endParaRPr lang="en-US" dirty="0"/>
          </a:p>
        </p:txBody>
      </p:sp>
      <p:pic>
        <p:nvPicPr>
          <p:cNvPr id="2052" name="Picture 4"/>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2000" y="4098967"/>
            <a:ext cx="3154218" cy="270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40000" flipH="1">
            <a:off x="1804987" y="4466290"/>
            <a:ext cx="2400300" cy="233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http://www.clker.com/cliparts/6/f/2/c/12413705301047687571papapishu_Fighting_cat.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378594"/>
            <a:ext cx="1400175"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44428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6750" fill="hold"/>
                                        <p:tgtEl>
                                          <p:spTgt spid="2054"/>
                                        </p:tgtEl>
                                        <p:attrNameLst>
                                          <p:attrName>ppt_x</p:attrName>
                                        </p:attrNameLst>
                                      </p:cBhvr>
                                      <p:tavLst>
                                        <p:tav tm="0">
                                          <p:val>
                                            <p:strVal val="1+#ppt_w/2"/>
                                          </p:val>
                                        </p:tav>
                                        <p:tav tm="100000">
                                          <p:val>
                                            <p:strVal val="#ppt_x"/>
                                          </p:val>
                                        </p:tav>
                                      </p:tavLst>
                                    </p:anim>
                                    <p:anim calcmode="lin" valueType="num">
                                      <p:cBhvr additive="base">
                                        <p:cTn id="8" dur="675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Explain the challenges of Autosomal DNA tests.</a:t>
            </a:r>
          </a:p>
          <a:p>
            <a:endParaRPr lang="en-US" dirty="0" smtClean="0"/>
          </a:p>
          <a:p>
            <a:r>
              <a:rPr lang="en-US" dirty="0" smtClean="0"/>
              <a:t>Provide a tour of a 23andMe autosomal account.</a:t>
            </a:r>
          </a:p>
          <a:p>
            <a:endParaRPr lang="en-US" dirty="0" smtClean="0"/>
          </a:p>
          <a:p>
            <a:r>
              <a:rPr lang="en-US" dirty="0" smtClean="0"/>
              <a:t>Show how to deal with the chaos.</a:t>
            </a:r>
            <a:endParaRPr lang="en-US" dirty="0"/>
          </a:p>
        </p:txBody>
      </p:sp>
      <p:sp>
        <p:nvSpPr>
          <p:cNvPr id="3" name="Title 2"/>
          <p:cNvSpPr>
            <a:spLocks noGrp="1"/>
          </p:cNvSpPr>
          <p:nvPr>
            <p:ph type="title"/>
          </p:nvPr>
        </p:nvSpPr>
        <p:spPr/>
        <p:txBody>
          <a:bodyPr/>
          <a:lstStyle/>
          <a:p>
            <a:r>
              <a:rPr lang="en-US" dirty="0" smtClean="0">
                <a:ln w="3175">
                  <a:solidFill>
                    <a:prstClr val="black">
                      <a:alpha val="65000"/>
                    </a:prstClr>
                  </a:solidFill>
                </a:ln>
                <a:solidFill>
                  <a:srgbClr val="D6862D">
                    <a:lumMod val="75000"/>
                  </a:srgbClr>
                </a:solidFill>
                <a:effectLst>
                  <a:outerShdw blurRad="25400" dist="12700" dir="14220000" rotWithShape="0">
                    <a:prstClr val="black">
                      <a:alpha val="50000"/>
                    </a:prstClr>
                  </a:outerShdw>
                </a:effectLst>
              </a:rPr>
              <a:t>Objectives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3" y="2895600"/>
            <a:ext cx="9263026"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clrChange>
              <a:clrFrom>
                <a:srgbClr val="FE2CE3"/>
              </a:clrFrom>
              <a:clrTo>
                <a:srgbClr val="FE2CE3">
                  <a:alpha val="0"/>
                </a:srgbClr>
              </a:clrTo>
            </a:clrChange>
            <a:extLst>
              <a:ext uri="{28A0092B-C50C-407E-A947-70E740481C1C}">
                <a14:useLocalDpi xmlns:a14="http://schemas.microsoft.com/office/drawing/2010/main" val="0"/>
              </a:ext>
            </a:extLst>
          </a:blip>
          <a:srcRect/>
          <a:stretch>
            <a:fillRect/>
          </a:stretch>
        </p:blipFill>
        <p:spPr bwMode="auto">
          <a:xfrm>
            <a:off x="3505200" y="4248978"/>
            <a:ext cx="2133600" cy="260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3892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3.7037E-7 L -0.00173 0.13796 " pathEditMode="relative" rAng="0" ptsTypes="AA">
                                      <p:cBhvr>
                                        <p:cTn id="6" dur="2000" fill="hold"/>
                                        <p:tgtEl>
                                          <p:spTgt spid="1026"/>
                                        </p:tgtEl>
                                        <p:attrNameLst>
                                          <p:attrName>ppt_x</p:attrName>
                                          <p:attrName>ppt_y</p:attrName>
                                        </p:attrNameLst>
                                      </p:cBhvr>
                                      <p:rCtr x="-87" y="6898"/>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00173 0.13796 L -0.00173 0.28241 " pathEditMode="relative" rAng="0" ptsTypes="AA">
                                      <p:cBhvr>
                                        <p:cTn id="13" dur="2000" fill="hold"/>
                                        <p:tgtEl>
                                          <p:spTgt spid="1026"/>
                                        </p:tgtEl>
                                        <p:attrNameLst>
                                          <p:attrName>ppt_x</p:attrName>
                                          <p:attrName>ppt_y</p:attrName>
                                        </p:attrNameLst>
                                      </p:cBhvr>
                                      <p:rCtr x="0" y="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visiting an elderly person to request a sample, take several friends along.</a:t>
            </a:r>
          </a:p>
          <a:p>
            <a:r>
              <a:rPr lang="en-US" dirty="0" smtClean="0"/>
              <a:t>In case they don’t want to give a sample.</a:t>
            </a:r>
            <a:endParaRPr lang="en-US" dirty="0"/>
          </a:p>
        </p:txBody>
      </p:sp>
      <p:sp>
        <p:nvSpPr>
          <p:cNvPr id="3" name="Title 2"/>
          <p:cNvSpPr>
            <a:spLocks noGrp="1"/>
          </p:cNvSpPr>
          <p:nvPr>
            <p:ph type="title"/>
          </p:nvPr>
        </p:nvSpPr>
        <p:spPr>
          <a:xfrm>
            <a:off x="271195" y="381000"/>
            <a:ext cx="8686799" cy="1054250"/>
          </a:xfrm>
        </p:spPr>
        <p:txBody>
          <a:bodyPr/>
          <a:lstStyle/>
          <a:p>
            <a:r>
              <a:rPr lang="en-US" sz="4800" dirty="0" smtClean="0"/>
              <a:t>DNA Sample Collection Tip</a:t>
            </a:r>
            <a:endParaRPr lang="en-US" sz="4800" dirty="0"/>
          </a:p>
        </p:txBody>
      </p:sp>
      <p:pic>
        <p:nvPicPr>
          <p:cNvPr id="4" name="Picture 2" descr="http://www.novascotiascott.com/wp-content/uploads/2008/12/turkish_braw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9607" y1="58696" x2="10699" y2="99379"/>
                        <a14:foregroundMark x1="24236" y1="51553" x2="47817" y2="85404"/>
                        <a14:backgroundMark x1="2620" y1="86646" x2="873" y2="97826"/>
                        <a14:backgroundMark x1="3057" y1="45031" x2="2620" y2="81677"/>
                        <a14:backgroundMark x1="98690" y1="91615" x2="99782" y2="55901"/>
                        <a14:backgroundMark x1="26201" y1="47826" x2="31223" y2="47516"/>
                      </a14:backgroundRemoval>
                    </a14:imgEffect>
                  </a14:imgLayer>
                </a14:imgProps>
              </a:ext>
              <a:ext uri="{28A0092B-C50C-407E-A947-70E740481C1C}">
                <a14:useLocalDpi xmlns:a14="http://schemas.microsoft.com/office/drawing/2010/main" val="0"/>
              </a:ext>
            </a:extLst>
          </a:blip>
          <a:srcRect/>
          <a:stretch>
            <a:fillRect/>
          </a:stretch>
        </p:blipFill>
        <p:spPr bwMode="auto">
          <a:xfrm>
            <a:off x="3700562" y="3048000"/>
            <a:ext cx="5419193"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3825017"/>
            <a:ext cx="2286000" cy="305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9700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1000"/>
                                  </p:stCondLst>
                                  <p:childTnLst>
                                    <p:set>
                                      <p:cBhvr>
                                        <p:cTn id="22" dur="1" fill="hold">
                                          <p:stCondLst>
                                            <p:cond delay="0"/>
                                          </p:stCondLst>
                                        </p:cTn>
                                        <p:tgtEl>
                                          <p:spTgt spid="7171"/>
                                        </p:tgtEl>
                                        <p:attrNameLst>
                                          <p:attrName>style.visibility</p:attrName>
                                        </p:attrNameLst>
                                      </p:cBhvr>
                                      <p:to>
                                        <p:strVal val="visible"/>
                                      </p:to>
                                    </p:set>
                                    <p:anim calcmode="lin" valueType="num">
                                      <p:cBhvr additive="base">
                                        <p:cTn id="23" dur="500" fill="hold"/>
                                        <p:tgtEl>
                                          <p:spTgt spid="7171"/>
                                        </p:tgtEl>
                                        <p:attrNameLst>
                                          <p:attrName>ppt_x</p:attrName>
                                        </p:attrNameLst>
                                      </p:cBhvr>
                                      <p:tavLst>
                                        <p:tav tm="0">
                                          <p:val>
                                            <p:strVal val="0-#ppt_w/2"/>
                                          </p:val>
                                        </p:tav>
                                        <p:tav tm="100000">
                                          <p:val>
                                            <p:strVal val="#ppt_x"/>
                                          </p:val>
                                        </p:tav>
                                      </p:tavLst>
                                    </p:anim>
                                    <p:anim calcmode="lin" valueType="num">
                                      <p:cBhvr additive="base">
                                        <p:cTn id="24" dur="500" fill="hold"/>
                                        <p:tgtEl>
                                          <p:spTgt spid="71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210" y="1514382"/>
            <a:ext cx="8335282" cy="351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58537" y="152400"/>
            <a:ext cx="7756263" cy="1054250"/>
          </a:xfrm>
        </p:spPr>
        <p:txBody>
          <a:bodyPr/>
          <a:lstStyle/>
          <a:p>
            <a:r>
              <a:rPr lang="en-US" sz="4800" dirty="0" smtClean="0"/>
              <a:t>How we think our DNA comes down to us.</a:t>
            </a:r>
            <a:endParaRPr lang="en-US" sz="4800" dirty="0"/>
          </a:p>
        </p:txBody>
      </p:sp>
      <p:sp>
        <p:nvSpPr>
          <p:cNvPr id="5" name="Rectangle 4"/>
          <p:cNvSpPr/>
          <p:nvPr/>
        </p:nvSpPr>
        <p:spPr>
          <a:xfrm>
            <a:off x="758537" y="5324334"/>
            <a:ext cx="7834745" cy="1384995"/>
          </a:xfrm>
          <a:prstGeom prst="rect">
            <a:avLst/>
          </a:prstGeom>
        </p:spPr>
        <p:txBody>
          <a:bodyPr wrap="square">
            <a:spAutoFit/>
          </a:bodyPr>
          <a:lstStyle/>
          <a:p>
            <a:pPr algn="ctr"/>
            <a:r>
              <a:rPr lang="en-US" sz="2800" dirty="0"/>
              <a:t>As you can see, our Autosomal DNA </a:t>
            </a:r>
            <a:r>
              <a:rPr lang="en-US" sz="2800" dirty="0" smtClean="0"/>
              <a:t>is</a:t>
            </a:r>
          </a:p>
          <a:p>
            <a:pPr algn="ctr"/>
            <a:r>
              <a:rPr lang="en-US" sz="2800" b="1" dirty="0" smtClean="0"/>
              <a:t>theoretically</a:t>
            </a:r>
            <a:endParaRPr lang="en-US" sz="2800" dirty="0" smtClean="0"/>
          </a:p>
          <a:p>
            <a:pPr algn="ctr"/>
            <a:r>
              <a:rPr lang="en-US" sz="2800" dirty="0" smtClean="0"/>
              <a:t> </a:t>
            </a:r>
            <a:r>
              <a:rPr lang="en-US" sz="2800" dirty="0"/>
              <a:t>representative of our whole ancestry. </a:t>
            </a:r>
          </a:p>
        </p:txBody>
      </p:sp>
    </p:spTree>
    <p:extLst>
      <p:ext uri="{BB962C8B-B14F-4D97-AF65-F5344CB8AC3E}">
        <p14:creationId xmlns:p14="http://schemas.microsoft.com/office/powerpoint/2010/main" val="3517034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200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50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2" fill="hold" nodeType="afterEffect">
                                  <p:stCondLst>
                                    <p:cond delay="50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An important – and confusing – concept that people new to autosomal testing encounter is the fact that </a:t>
            </a:r>
            <a:r>
              <a:rPr lang="en-US" b="1" dirty="0" smtClean="0"/>
              <a:t>everyone has both a Genetic Tree and a Genealogical Tree</a:t>
            </a:r>
            <a:r>
              <a:rPr lang="en-US" dirty="0" smtClean="0"/>
              <a:t>.</a:t>
            </a:r>
          </a:p>
          <a:p>
            <a:endParaRPr lang="en-US" dirty="0"/>
          </a:p>
        </p:txBody>
      </p:sp>
      <p:sp>
        <p:nvSpPr>
          <p:cNvPr id="2" name="Title 1"/>
          <p:cNvSpPr>
            <a:spLocks noGrp="1"/>
          </p:cNvSpPr>
          <p:nvPr>
            <p:ph type="title"/>
          </p:nvPr>
        </p:nvSpPr>
        <p:spPr>
          <a:xfrm>
            <a:off x="685800" y="457200"/>
            <a:ext cx="7756263" cy="1054250"/>
          </a:xfrm>
        </p:spPr>
        <p:txBody>
          <a:bodyPr>
            <a:normAutofit fontScale="90000"/>
          </a:bodyPr>
          <a:lstStyle/>
          <a:p>
            <a:r>
              <a:rPr lang="en-US" dirty="0" smtClean="0"/>
              <a:t>Umm, what do you mean by “theoretically?”</a:t>
            </a:r>
            <a:endParaRPr lang="en-US" dirty="0"/>
          </a:p>
        </p:txBody>
      </p:sp>
      <p:pic>
        <p:nvPicPr>
          <p:cNvPr id="18434" name="Picture 2" descr="http://www.highlightskids.com/media/kids/highlightskids/import/science/sciencequestions/images/h1sciqtreesize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9400" y1="91667" x2="93800" y2="89000"/>
                        <a14:foregroundMark x1="95800" y1="86667" x2="96000" y2="89667"/>
                        <a14:foregroundMark x1="94600" y1="29333" x2="95000" y2="40333"/>
                        <a14:foregroundMark x1="59200" y1="34667" x2="48800" y2="66667"/>
                        <a14:foregroundMark x1="8200" y1="46000" x2="5800" y2="73000"/>
                        <a14:foregroundMark x1="2400" y1="47000" x2="9800" y2="42333"/>
                        <a14:foregroundMark x1="53000" y1="35000" x2="60800" y2="30333"/>
                        <a14:foregroundMark x1="95800" y1="65333" x2="99400" y2="55333"/>
                        <a14:foregroundMark x1="95800" y1="34333" x2="96800" y2="53000"/>
                        <a14:foregroundMark x1="88800" y1="28000" x2="92800" y2="26667"/>
                        <a14:backgroundMark x1="1600" y1="98000" x2="97400" y2="98333"/>
                        <a14:backgroundMark x1="1400" y1="46333" x2="1400" y2="58000"/>
                        <a14:backgroundMark x1="1400" y1="90667" x2="1200" y2="71333"/>
                        <a14:backgroundMark x1="1600" y1="59000" x2="800" y2="69333"/>
                        <a14:backgroundMark x1="99000" y1="29000" x2="99000" y2="66333"/>
                        <a14:backgroundMark x1="73800" y1="2000" x2="79000" y2="333"/>
                      </a14:backgroundRemoval>
                    </a14:imgEffect>
                  </a14:imgLayer>
                </a14:imgProps>
              </a:ext>
              <a:ext uri="{28A0092B-C50C-407E-A947-70E740481C1C}">
                <a14:useLocalDpi xmlns:a14="http://schemas.microsoft.com/office/drawing/2010/main" val="0"/>
              </a:ext>
            </a:extLst>
          </a:blip>
          <a:srcRect/>
          <a:stretch>
            <a:fillRect/>
          </a:stretch>
        </p:blipFill>
        <p:spPr bwMode="auto">
          <a:xfrm>
            <a:off x="1981200" y="3581400"/>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877294"/>
      </p:ext>
    </p:extLst>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09800"/>
            <a:ext cx="7745505" cy="3877815"/>
          </a:xfrm>
        </p:spPr>
        <p:txBody>
          <a:bodyPr>
            <a:normAutofit/>
          </a:bodyPr>
          <a:lstStyle/>
          <a:p>
            <a:r>
              <a:rPr lang="en-US" dirty="0" smtClean="0"/>
              <a:t>Your </a:t>
            </a:r>
            <a:r>
              <a:rPr lang="en-US" dirty="0"/>
              <a:t>genealogical tree includes every one of your ancestors throughout history.  </a:t>
            </a:r>
            <a:endParaRPr lang="en-US" dirty="0" smtClean="0"/>
          </a:p>
          <a:p>
            <a:r>
              <a:rPr lang="en-US" dirty="0" smtClean="0"/>
              <a:t>Your </a:t>
            </a:r>
            <a:r>
              <a:rPr lang="en-US" dirty="0"/>
              <a:t>genetic tree, however, only includes those ancestors who were lucky enough to </a:t>
            </a:r>
            <a:r>
              <a:rPr lang="en-US" dirty="0" smtClean="0"/>
              <a:t>have their DNA  pass through all of the </a:t>
            </a:r>
            <a:r>
              <a:rPr lang="en-US" dirty="0" err="1" smtClean="0"/>
              <a:t>recombinations</a:t>
            </a:r>
            <a:r>
              <a:rPr lang="en-US" dirty="0" smtClean="0"/>
              <a:t> down to you.</a:t>
            </a:r>
            <a:endParaRPr lang="en-US" dirty="0"/>
          </a:p>
          <a:p>
            <a:endParaRPr lang="en-US" dirty="0"/>
          </a:p>
        </p:txBody>
      </p:sp>
      <p:sp>
        <p:nvSpPr>
          <p:cNvPr id="2" name="Title 1"/>
          <p:cNvSpPr>
            <a:spLocks noGrp="1"/>
          </p:cNvSpPr>
          <p:nvPr>
            <p:ph type="title"/>
          </p:nvPr>
        </p:nvSpPr>
        <p:spPr>
          <a:xfrm>
            <a:off x="685800" y="457200"/>
            <a:ext cx="7756263" cy="1054250"/>
          </a:xfrm>
        </p:spPr>
        <p:txBody>
          <a:bodyPr>
            <a:normAutofit fontScale="90000"/>
          </a:bodyPr>
          <a:lstStyle/>
          <a:p>
            <a:r>
              <a:rPr lang="en-US" dirty="0" smtClean="0"/>
              <a:t>Umm, what do you mean by “theoretically?”</a:t>
            </a:r>
            <a:endParaRPr lang="en-US" dirty="0"/>
          </a:p>
        </p:txBody>
      </p:sp>
      <p:pic>
        <p:nvPicPr>
          <p:cNvPr id="717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1" y="3581400"/>
            <a:ext cx="4762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descr="http://www.highlightskids.com/media/kids/highlightskids/import/science/sciencequestions/images/h1sciqtreesiz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9400" y1="91667" x2="93800" y2="89000"/>
                        <a14:foregroundMark x1="95800" y1="86667" x2="96000" y2="89667"/>
                        <a14:foregroundMark x1="94600" y1="29333" x2="95000" y2="40333"/>
                        <a14:foregroundMark x1="59200" y1="34667" x2="48800" y2="66667"/>
                        <a14:foregroundMark x1="8200" y1="46000" x2="5800" y2="73000"/>
                        <a14:foregroundMark x1="2400" y1="47000" x2="9800" y2="42333"/>
                        <a14:foregroundMark x1="53000" y1="35000" x2="60800" y2="30333"/>
                        <a14:foregroundMark x1="95800" y1="65333" x2="99400" y2="55333"/>
                        <a14:foregroundMark x1="95800" y1="34333" x2="96800" y2="53000"/>
                        <a14:foregroundMark x1="88800" y1="28000" x2="92800" y2="26667"/>
                        <a14:backgroundMark x1="1600" y1="98000" x2="97400" y2="98333"/>
                        <a14:backgroundMark x1="1400" y1="46333" x2="1400" y2="58000"/>
                        <a14:backgroundMark x1="1400" y1="90667" x2="1200" y2="71333"/>
                        <a14:backgroundMark x1="1600" y1="59000" x2="800" y2="69333"/>
                        <a14:backgroundMark x1="99000" y1="29000" x2="99000" y2="66333"/>
                        <a14:backgroundMark x1="73800" y1="2000" x2="79000" y2="333"/>
                      </a14:backgroundRemoval>
                    </a14:imgEffect>
                  </a14:imgLayer>
                </a14:imgProps>
              </a:ext>
              <a:ext uri="{28A0092B-C50C-407E-A947-70E740481C1C}">
                <a14:useLocalDpi xmlns:a14="http://schemas.microsoft.com/office/drawing/2010/main" val="0"/>
              </a:ext>
            </a:extLst>
          </a:blip>
          <a:srcRect/>
          <a:stretch>
            <a:fillRect/>
          </a:stretch>
        </p:blipFill>
        <p:spPr bwMode="auto">
          <a:xfrm>
            <a:off x="1981200" y="3581400"/>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rot="2606921">
            <a:off x="6555192" y="2604461"/>
            <a:ext cx="838200" cy="14478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5400000">
            <a:off x="4800600" y="4286250"/>
            <a:ext cx="838200" cy="14478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87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434"/>
                                        </p:tgtEl>
                                      </p:cBhvr>
                                    </p:animEffect>
                                    <p:set>
                                      <p:cBhvr>
                                        <p:cTn id="18" dur="1" fill="hold">
                                          <p:stCondLst>
                                            <p:cond delay="499"/>
                                          </p:stCondLst>
                                        </p:cTn>
                                        <p:tgtEl>
                                          <p:spTgt spid="18434"/>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2"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Actually, the difference in tree sizes is more significant than the previous picture of the two trees showed.</a:t>
            </a:r>
            <a:endParaRPr lang="en-US" dirty="0"/>
          </a:p>
        </p:txBody>
      </p:sp>
      <p:sp>
        <p:nvSpPr>
          <p:cNvPr id="3" name="Title 2"/>
          <p:cNvSpPr>
            <a:spLocks noGrp="1"/>
          </p:cNvSpPr>
          <p:nvPr>
            <p:ph type="title"/>
          </p:nvPr>
        </p:nvSpPr>
        <p:spPr/>
        <p:txBody>
          <a:bodyPr/>
          <a:lstStyle/>
          <a:p>
            <a:endParaRPr lang="en-US"/>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391"/>
            <a:ext cx="3747655" cy="690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rot="16200000">
            <a:off x="1447800" y="-152400"/>
            <a:ext cx="12954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2600685">
            <a:off x="5706862" y="4909810"/>
            <a:ext cx="207815" cy="2809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43200" y="0"/>
            <a:ext cx="3732299" cy="144655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Genealogical</a:t>
            </a:r>
          </a:p>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Tree</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4419600" y="3657600"/>
            <a:ext cx="1686679" cy="107721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Genetic</a:t>
            </a:r>
          </a:p>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Tree</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796672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
                                            <p:txEl>
                                              <p:pRg st="0" end="0"/>
                                            </p:txEl>
                                          </p:spTgt>
                                        </p:tgtEl>
                                        <p:attrNameLst>
                                          <p:attrName>ppt_x</p:attrName>
                                        </p:attrNameLst>
                                      </p:cBhvr>
                                      <p:tavLst>
                                        <p:tav tm="0">
                                          <p:val>
                                            <p:strVal val="ppt_x"/>
                                          </p:val>
                                        </p:tav>
                                        <p:tav tm="100000">
                                          <p:val>
                                            <p:strVal val="0-ppt_w/2"/>
                                          </p:val>
                                        </p:tav>
                                      </p:tavLst>
                                    </p:anim>
                                    <p:anim calcmode="lin" valueType="num">
                                      <p:cBhvr additive="base">
                                        <p:cTn id="7" dur="500"/>
                                        <p:tgtEl>
                                          <p:spTgt spid="2">
                                            <p:txEl>
                                              <p:pRg st="0" end="0"/>
                                            </p:txEl>
                                          </p:spTgt>
                                        </p:tgtEl>
                                        <p:attrNameLst>
                                          <p:attrName>ppt_y</p:attrName>
                                        </p:attrNameLst>
                                      </p:cBhvr>
                                      <p:tavLst>
                                        <p:tav tm="0">
                                          <p:val>
                                            <p:strVal val="ppt_y"/>
                                          </p:val>
                                        </p:tav>
                                        <p:tav tm="100000">
                                          <p:val>
                                            <p:strVal val="ppt_y"/>
                                          </p:val>
                                        </p:tav>
                                      </p:tavLst>
                                    </p:anim>
                                    <p:set>
                                      <p:cBhvr>
                                        <p:cTn id="8" dur="1" fill="hold">
                                          <p:stCondLst>
                                            <p:cond delay="499"/>
                                          </p:stCondLst>
                                        </p:cTn>
                                        <p:tgtEl>
                                          <p:spTgt spid="2">
                                            <p:txEl>
                                              <p:pRg st="0" end="0"/>
                                            </p:txEl>
                                          </p:spTgt>
                                        </p:tgtEl>
                                        <p:attrNameLst>
                                          <p:attrName>style.visibility</p:attrName>
                                        </p:attrNameLst>
                                      </p:cBhvr>
                                      <p:to>
                                        <p:strVal val="hidden"/>
                                      </p:to>
                                    </p:set>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down)">
                                      <p:cBhvr>
                                        <p:cTn id="12" dur="1500"/>
                                        <p:tgtEl>
                                          <p:spTgt spid="8196"/>
                                        </p:tgtEl>
                                      </p:cBhvr>
                                    </p:animEffect>
                                  </p:childTnLst>
                                </p:cTn>
                              </p:par>
                            </p:childTnLst>
                          </p:cTn>
                        </p:par>
                        <p:par>
                          <p:cTn id="13" fill="hold">
                            <p:stCondLst>
                              <p:cond delay="2000"/>
                            </p:stCondLst>
                            <p:childTnLst>
                              <p:par>
                                <p:cTn id="14" presetID="2" presetClass="entr" presetSubtype="8" fill="hold" grpId="1"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par>
                          <p:cTn id="25" fill="hold">
                            <p:stCondLst>
                              <p:cond delay="3500"/>
                            </p:stCondLst>
                            <p:childTnLst>
                              <p:par>
                                <p:cTn id="26" presetID="42" presetClass="path" presetSubtype="0" accel="50000" decel="50000" fill="hold" grpId="0" nodeType="afterEffect">
                                  <p:stCondLst>
                                    <p:cond delay="500"/>
                                  </p:stCondLst>
                                  <p:childTnLst>
                                    <p:animMotion origin="layout" path="M 2.77556E-17 0 L 2.77556E-17 0.70556 " pathEditMode="relative" rAng="0" ptsTypes="AA">
                                      <p:cBhvr>
                                        <p:cTn id="27" dur="2000" fill="hold"/>
                                        <p:tgtEl>
                                          <p:spTgt spid="4"/>
                                        </p:tgtEl>
                                        <p:attrNameLst>
                                          <p:attrName>ppt_x</p:attrName>
                                          <p:attrName>ppt_y</p:attrName>
                                        </p:attrNameLst>
                                      </p:cBhvr>
                                      <p:rCtr x="0" y="35278"/>
                                    </p:animMotion>
                                  </p:childTnLst>
                                </p:cTn>
                              </p:par>
                            </p:childTnLst>
                          </p:cTn>
                        </p:par>
                        <p:par>
                          <p:cTn id="28" fill="hold">
                            <p:stCondLst>
                              <p:cond delay="6000"/>
                            </p:stCondLst>
                            <p:childTnLst>
                              <p:par>
                                <p:cTn id="29" presetID="2" presetClass="entr" presetSubtype="3" fill="hold" grpId="0" nodeType="afterEffect">
                                  <p:stCondLst>
                                    <p:cond delay="5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par>
                          <p:cTn id="33" fill="hold">
                            <p:stCondLst>
                              <p:cond delay="7500"/>
                            </p:stCondLst>
                            <p:childTnLst>
                              <p:par>
                                <p:cTn id="34" presetID="10" presetClass="entr" presetSubtype="0" fill="hold" nodeType="after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500"/>
                                        <p:tgtEl>
                                          <p:spTgt spid="7">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fade">
                                      <p:cBhvr>
                                        <p:cTn id="3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If it weren’t for recombination, we would only have 44 ancestors in our genetic tree….</a:t>
            </a:r>
          </a:p>
          <a:p>
            <a:r>
              <a:rPr lang="en-US" dirty="0" smtClean="0"/>
              <a:t>…because we only have 22 pairs of autosomes of </a:t>
            </a:r>
            <a:r>
              <a:rPr lang="en-US" dirty="0"/>
              <a:t>which there are 44 halves.</a:t>
            </a:r>
            <a:endParaRPr lang="en-US" dirty="0" smtClean="0"/>
          </a:p>
          <a:p>
            <a:r>
              <a:rPr lang="en-US" dirty="0" smtClean="0"/>
              <a:t>So the least each ancestor could have contributed would be one half of an autosome.</a:t>
            </a:r>
          </a:p>
        </p:txBody>
      </p:sp>
      <p:sp>
        <p:nvSpPr>
          <p:cNvPr id="2" name="Title 1"/>
          <p:cNvSpPr>
            <a:spLocks noGrp="1"/>
          </p:cNvSpPr>
          <p:nvPr>
            <p:ph type="title"/>
          </p:nvPr>
        </p:nvSpPr>
        <p:spPr>
          <a:xfrm>
            <a:off x="685800" y="457200"/>
            <a:ext cx="7756263" cy="1054250"/>
          </a:xfrm>
        </p:spPr>
        <p:txBody>
          <a:bodyPr/>
          <a:lstStyle/>
          <a:p>
            <a:r>
              <a:rPr lang="en-US" dirty="0" smtClean="0"/>
              <a:t>Ancestors Fall Like Leaves</a:t>
            </a:r>
            <a:endParaRPr lang="en-US" dirty="0"/>
          </a:p>
        </p:txBody>
      </p:sp>
      <p:pic>
        <p:nvPicPr>
          <p:cNvPr id="2050" name="Picture 2" descr="http://lparchive.org/LetsPlay/ClockTower3/Update%2017/58-falling_man.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555" y="6858000"/>
            <a:ext cx="3048000" cy="2647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lparchive.org/LetsPlay/ClockTower3/Update%2017/58-falling_man.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4044561" y="7023488"/>
            <a:ext cx="2521727" cy="21907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lparchive.org/LetsPlay/ClockTower3/Update%2017/58-falling_man.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4876800" y="7086600"/>
            <a:ext cx="3048000" cy="2647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lparchive.org/LetsPlay/ClockTower3/Update%2017/58-falling_man.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362199" y="6885709"/>
            <a:ext cx="2372591" cy="2061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8695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indefinite" fill="hold"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500" fill="hold"/>
                                        <p:tgtEl>
                                          <p:spTgt spid="2050"/>
                                        </p:tgtEl>
                                        <p:attrNameLst>
                                          <p:attrName>ppt_x</p:attrName>
                                        </p:attrNameLst>
                                      </p:cBhvr>
                                      <p:tavLst>
                                        <p:tav tm="0">
                                          <p:val>
                                            <p:strVal val="#ppt_x"/>
                                          </p:val>
                                        </p:tav>
                                        <p:tav tm="100000">
                                          <p:val>
                                            <p:strVal val="#ppt_x"/>
                                          </p:val>
                                        </p:tav>
                                      </p:tavLst>
                                    </p:anim>
                                    <p:anim calcmode="lin" valueType="num">
                                      <p:cBhvr additive="base">
                                        <p:cTn id="8" dur="1500" fill="hold"/>
                                        <p:tgtEl>
                                          <p:spTgt spid="2050"/>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050"/>
                                        </p:tgtEl>
                                        <p:attrNameLst>
                                          <p:attrName>style.visibility</p:attrName>
                                        </p:attrNameLst>
                                      </p:cBhvr>
                                      <p:to>
                                        <p:strVal val="hidden"/>
                                      </p:to>
                                    </p:set>
                                  </p:subTnLst>
                                </p:cTn>
                              </p:par>
                              <p:par>
                                <p:cTn id="9" presetID="2" presetClass="entr" presetSubtype="1" repeatCount="indefinite" fill="hold"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par>
                                <p:cTn id="13" presetID="2" presetClass="entr" presetSubtype="1" repeatCount="indefinite" fill="hold" nodeType="withEffect">
                                  <p:stCondLst>
                                    <p:cond delay="8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750" fill="hold"/>
                                        <p:tgtEl>
                                          <p:spTgt spid="6"/>
                                        </p:tgtEl>
                                        <p:attrNameLst>
                                          <p:attrName>ppt_x</p:attrName>
                                        </p:attrNameLst>
                                      </p:cBhvr>
                                      <p:tavLst>
                                        <p:tav tm="0">
                                          <p:val>
                                            <p:strVal val="#ppt_x"/>
                                          </p:val>
                                        </p:tav>
                                        <p:tav tm="100000">
                                          <p:val>
                                            <p:strVal val="#ppt_x"/>
                                          </p:val>
                                        </p:tav>
                                      </p:tavLst>
                                    </p:anim>
                                    <p:anim calcmode="lin" valueType="num">
                                      <p:cBhvr additive="base">
                                        <p:cTn id="16" dur="1750" fill="hold"/>
                                        <p:tgtEl>
                                          <p:spTgt spid="6"/>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par>
                                <p:cTn id="17" presetID="2" presetClass="entr" presetSubtype="4" repeatCount="indefinite"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ppt_x"/>
                                          </p:val>
                                        </p:tav>
                                        <p:tav tm="100000">
                                          <p:val>
                                            <p:strVal val="#ppt_x"/>
                                          </p:val>
                                        </p:tav>
                                      </p:tavLst>
                                    </p:anim>
                                    <p:anim calcmode="lin" valueType="num">
                                      <p:cBhvr additive="base">
                                        <p:cTn id="20" dur="75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But recombination mixes </a:t>
            </a:r>
            <a:r>
              <a:rPr lang="en-US" dirty="0" smtClean="0"/>
              <a:t>the</a:t>
            </a:r>
          </a:p>
          <a:p>
            <a:pPr marL="0" indent="0">
              <a:buNone/>
            </a:pPr>
            <a:r>
              <a:rPr lang="en-US" dirty="0" smtClean="0"/>
              <a:t> </a:t>
            </a:r>
            <a:r>
              <a:rPr lang="en-US" dirty="0"/>
              <a:t>genes up.</a:t>
            </a:r>
          </a:p>
          <a:p>
            <a:r>
              <a:rPr lang="en-US" dirty="0"/>
              <a:t>The outcome is that we </a:t>
            </a:r>
            <a:r>
              <a:rPr lang="en-US" dirty="0" smtClean="0"/>
              <a:t>have</a:t>
            </a:r>
          </a:p>
          <a:p>
            <a:pPr marL="0" indent="0">
              <a:buNone/>
            </a:pPr>
            <a:r>
              <a:rPr lang="en-US" dirty="0" smtClean="0"/>
              <a:t> </a:t>
            </a:r>
            <a:r>
              <a:rPr lang="en-US" dirty="0"/>
              <a:t>about 125 ancestors in </a:t>
            </a:r>
            <a:r>
              <a:rPr lang="en-US" dirty="0" smtClean="0"/>
              <a:t>our</a:t>
            </a:r>
          </a:p>
          <a:p>
            <a:pPr marL="0" indent="0">
              <a:buNone/>
            </a:pPr>
            <a:r>
              <a:rPr lang="en-US" dirty="0" smtClean="0"/>
              <a:t> </a:t>
            </a:r>
            <a:r>
              <a:rPr lang="en-US" dirty="0"/>
              <a:t>genetic tree.</a:t>
            </a:r>
          </a:p>
          <a:p>
            <a:endParaRPr lang="en-US" dirty="0"/>
          </a:p>
        </p:txBody>
      </p:sp>
      <p:sp>
        <p:nvSpPr>
          <p:cNvPr id="3" name="Title 2"/>
          <p:cNvSpPr>
            <a:spLocks noGrp="1"/>
          </p:cNvSpPr>
          <p:nvPr>
            <p:ph type="title"/>
          </p:nvPr>
        </p:nvSpPr>
        <p:spPr>
          <a:xfrm>
            <a:off x="685800" y="381000"/>
            <a:ext cx="7756263" cy="1054250"/>
          </a:xfrm>
        </p:spPr>
        <p:txBody>
          <a:bodyPr/>
          <a:lstStyle/>
          <a:p>
            <a:r>
              <a:rPr lang="en-US" dirty="0" smtClean="0"/>
              <a:t>Recombination Saves the Day</a:t>
            </a:r>
            <a:endParaRPr lang="en-US" dirty="0"/>
          </a:p>
        </p:txBody>
      </p:sp>
      <p:pic>
        <p:nvPicPr>
          <p:cNvPr id="6148" name="Picture 4"/>
          <p:cNvPicPr>
            <a:picLocks noChangeAspect="1" noChangeArrowheads="1"/>
          </p:cNvPicPr>
          <p:nvPr/>
        </p:nvPicPr>
        <p:blipFill>
          <a:blip r:embed="rId2">
            <a:clrChange>
              <a:clrFrom>
                <a:srgbClr val="E7CA9E"/>
              </a:clrFrom>
              <a:clrTo>
                <a:srgbClr val="E7CA9E">
                  <a:alpha val="0"/>
                </a:srgbClr>
              </a:clrTo>
            </a:clrChange>
            <a:extLst>
              <a:ext uri="{28A0092B-C50C-407E-A947-70E740481C1C}">
                <a14:useLocalDpi xmlns:a14="http://schemas.microsoft.com/office/drawing/2010/main" val="0"/>
              </a:ext>
            </a:extLst>
          </a:blip>
          <a:srcRect/>
          <a:stretch>
            <a:fillRect/>
          </a:stretch>
        </p:blipFill>
        <p:spPr bwMode="auto">
          <a:xfrm>
            <a:off x="5309837" y="1828800"/>
            <a:ext cx="3868799" cy="533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clrChange>
              <a:clrFrom>
                <a:srgbClr val="FF01AF"/>
              </a:clrFrom>
              <a:clrTo>
                <a:srgbClr val="FF01AF">
                  <a:alpha val="0"/>
                </a:srgbClr>
              </a:clrTo>
            </a:clrChange>
            <a:extLst>
              <a:ext uri="{28A0092B-C50C-407E-A947-70E740481C1C}">
                <a14:useLocalDpi xmlns:a14="http://schemas.microsoft.com/office/drawing/2010/main" val="0"/>
              </a:ext>
            </a:extLst>
          </a:blip>
          <a:srcRect/>
          <a:stretch>
            <a:fillRect/>
          </a:stretch>
        </p:blipFill>
        <p:spPr bwMode="auto">
          <a:xfrm>
            <a:off x="914400" y="2819400"/>
            <a:ext cx="3200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4388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6148"/>
                                        </p:tgtEl>
                                        <p:attrNameLst>
                                          <p:attrName>style.visibility</p:attrName>
                                        </p:attrNameLst>
                                      </p:cBhvr>
                                      <p:to>
                                        <p:strVal val="visible"/>
                                      </p:to>
                                    </p:set>
                                    <p:anim calcmode="lin" valueType="num">
                                      <p:cBhvr additive="base">
                                        <p:cTn id="24" dur="500" fill="hold"/>
                                        <p:tgtEl>
                                          <p:spTgt spid="6148"/>
                                        </p:tgtEl>
                                        <p:attrNameLst>
                                          <p:attrName>ppt_x</p:attrName>
                                        </p:attrNameLst>
                                      </p:cBhvr>
                                      <p:tavLst>
                                        <p:tav tm="0">
                                          <p:val>
                                            <p:strVal val="#ppt_x"/>
                                          </p:val>
                                        </p:tav>
                                        <p:tav tm="100000">
                                          <p:val>
                                            <p:strVal val="#ppt_x"/>
                                          </p:val>
                                        </p:tav>
                                      </p:tavLst>
                                    </p:anim>
                                    <p:anim calcmode="lin" valueType="num">
                                      <p:cBhvr additive="base">
                                        <p:cTn id="2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248347"/>
            <a:ext cx="3796553" cy="3877815"/>
          </a:xfrm>
        </p:spPr>
        <p:txBody>
          <a:bodyPr>
            <a:normAutofit/>
          </a:bodyPr>
          <a:lstStyle/>
          <a:p>
            <a:r>
              <a:rPr lang="en-US" dirty="0" smtClean="0"/>
              <a:t>But - because you end up with swapped alleles from both maternal and paternal grandparents in each recombined chromosome, you can’t use them (</a:t>
            </a:r>
            <a:r>
              <a:rPr lang="en-US" b="1" dirty="0" smtClean="0"/>
              <a:t>by themselves</a:t>
            </a:r>
            <a:r>
              <a:rPr lang="en-US" dirty="0" smtClean="0"/>
              <a:t>) to trace lineage.</a:t>
            </a:r>
          </a:p>
          <a:p>
            <a:endParaRPr lang="en-US" dirty="0"/>
          </a:p>
        </p:txBody>
      </p:sp>
      <p:sp>
        <p:nvSpPr>
          <p:cNvPr id="2" name="Title 1"/>
          <p:cNvSpPr>
            <a:spLocks noGrp="1"/>
          </p:cNvSpPr>
          <p:nvPr>
            <p:ph type="title"/>
          </p:nvPr>
        </p:nvSpPr>
        <p:spPr>
          <a:xfrm>
            <a:off x="685800" y="381000"/>
            <a:ext cx="7756263" cy="1054250"/>
          </a:xfrm>
        </p:spPr>
        <p:txBody>
          <a:bodyPr/>
          <a:lstStyle/>
          <a:p>
            <a:r>
              <a:rPr lang="en-US" dirty="0" smtClean="0"/>
              <a:t>Recombination,</a:t>
            </a:r>
            <a:br>
              <a:rPr lang="en-US" dirty="0" smtClean="0"/>
            </a:br>
            <a:r>
              <a:rPr lang="en-US" dirty="0" smtClean="0"/>
              <a:t>The Downside</a:t>
            </a:r>
            <a:endParaRPr lang="en-US" dirty="0"/>
          </a:p>
        </p:txBody>
      </p:sp>
      <p:pic>
        <p:nvPicPr>
          <p:cNvPr id="7171" name="Picture 3"/>
          <p:cNvPicPr>
            <a:picLocks noChangeAspect="1" noChangeArrowheads="1"/>
          </p:cNvPicPr>
          <p:nvPr/>
        </p:nvPicPr>
        <p:blipFill>
          <a:blip r:embed="rId2">
            <a:clrChange>
              <a:clrFrom>
                <a:srgbClr val="FE2CED"/>
              </a:clrFrom>
              <a:clrTo>
                <a:srgbClr val="FE2CED">
                  <a:alpha val="0"/>
                </a:srgbClr>
              </a:clrTo>
            </a:clrChange>
            <a:extLst>
              <a:ext uri="{28A0092B-C50C-407E-A947-70E740481C1C}">
                <a14:useLocalDpi xmlns:a14="http://schemas.microsoft.com/office/drawing/2010/main" val="0"/>
              </a:ext>
            </a:extLst>
          </a:blip>
          <a:srcRect/>
          <a:stretch>
            <a:fillRect/>
          </a:stretch>
        </p:blipFill>
        <p:spPr bwMode="auto">
          <a:xfrm>
            <a:off x="4643582" y="2621973"/>
            <a:ext cx="44450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6657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Your </a:t>
            </a:r>
            <a:r>
              <a:rPr lang="en-US" dirty="0"/>
              <a:t>parents are </a:t>
            </a:r>
            <a:r>
              <a:rPr lang="en-US" dirty="0" smtClean="0"/>
              <a:t>definitely in </a:t>
            </a:r>
            <a:r>
              <a:rPr lang="en-US" dirty="0"/>
              <a:t>your genetic tree, as are your grandparents and great-grandparents.  </a:t>
            </a:r>
            <a:endParaRPr lang="en-US" dirty="0" smtClean="0"/>
          </a:p>
          <a:p>
            <a:r>
              <a:rPr lang="en-US" dirty="0" smtClean="0"/>
              <a:t>Go </a:t>
            </a:r>
            <a:r>
              <a:rPr lang="en-US" dirty="0"/>
              <a:t>back a few more generations, however, and your genealogical ancestors start </a:t>
            </a:r>
            <a:r>
              <a:rPr lang="en-US" dirty="0" smtClean="0"/>
              <a:t>dropping off </a:t>
            </a:r>
            <a:r>
              <a:rPr lang="en-US" dirty="0"/>
              <a:t>your genetic tree.  </a:t>
            </a:r>
            <a:endParaRPr lang="en-US" dirty="0" smtClean="0"/>
          </a:p>
          <a:p>
            <a:r>
              <a:rPr lang="en-US" dirty="0" smtClean="0"/>
              <a:t>Thus</a:t>
            </a:r>
            <a:r>
              <a:rPr lang="en-US" dirty="0"/>
              <a:t>, your genetic tree is actually a tiny subset of your genealogical tree.  </a:t>
            </a:r>
            <a:endParaRPr lang="en-US" dirty="0" smtClean="0"/>
          </a:p>
          <a:p>
            <a:r>
              <a:rPr lang="en-US" dirty="0" smtClean="0"/>
              <a:t>Further</a:t>
            </a:r>
            <a:r>
              <a:rPr lang="en-US" dirty="0"/>
              <a:t>, while a genealogical tree remains constant (an ancestor will always be in a particular genealogical tree), a genetic tree changes with every new generation (that is, some ancestors will fall off the genetic tree with each new generation).</a:t>
            </a:r>
          </a:p>
          <a:p>
            <a:endParaRPr lang="en-US" dirty="0"/>
          </a:p>
        </p:txBody>
      </p:sp>
      <p:sp>
        <p:nvSpPr>
          <p:cNvPr id="2" name="Title 1"/>
          <p:cNvSpPr>
            <a:spLocks noGrp="1"/>
          </p:cNvSpPr>
          <p:nvPr>
            <p:ph type="title"/>
          </p:nvPr>
        </p:nvSpPr>
        <p:spPr/>
        <p:txBody>
          <a:bodyPr/>
          <a:lstStyle/>
          <a:p>
            <a:r>
              <a:rPr lang="en-US" dirty="0" smtClean="0"/>
              <a:t>Fading away.</a:t>
            </a:r>
            <a:endParaRPr lang="en-US" dirty="0"/>
          </a:p>
        </p:txBody>
      </p:sp>
    </p:spTree>
    <p:extLst>
      <p:ext uri="{BB962C8B-B14F-4D97-AF65-F5344CB8AC3E}">
        <p14:creationId xmlns:p14="http://schemas.microsoft.com/office/powerpoint/2010/main" val="32931511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
                                            <p:txEl>
                                              <p:pRg st="1" end="1"/>
                                            </p:txEl>
                                          </p:spTgt>
                                        </p:tgtEl>
                                      </p:cBhvr>
                                    </p:animEffect>
                                    <p:set>
                                      <p:cBhvr>
                                        <p:cTn id="16" dur="1" fill="hold">
                                          <p:stCondLst>
                                            <p:cond delay="499"/>
                                          </p:stCondLst>
                                        </p:cTn>
                                        <p:tgtEl>
                                          <p:spTgt spid="3">
                                            <p:txEl>
                                              <p:pRg st="1" end="1"/>
                                            </p:txEl>
                                          </p:spTgt>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xEl>
                                              <p:pRg st="2" end="2"/>
                                            </p:txEl>
                                          </p:spTgt>
                                        </p:tgtEl>
                                      </p:cBhvr>
                                    </p:animEffect>
                                    <p:set>
                                      <p:cBhvr>
                                        <p:cTn id="25" dur="1" fill="hold">
                                          <p:stCondLst>
                                            <p:cond delay="499"/>
                                          </p:stCondLst>
                                        </p:cTn>
                                        <p:tgtEl>
                                          <p:spTgt spid="3">
                                            <p:txEl>
                                              <p:pRg st="2" end="2"/>
                                            </p:txEl>
                                          </p:spTgt>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2470" y="2327398"/>
            <a:ext cx="8153399" cy="3877815"/>
          </a:xfrm>
        </p:spPr>
        <p:txBody>
          <a:bodyPr/>
          <a:lstStyle/>
          <a:p>
            <a:r>
              <a:rPr lang="en-US" dirty="0" smtClean="0"/>
              <a:t>Only </a:t>
            </a:r>
            <a:r>
              <a:rPr lang="en-US" dirty="0"/>
              <a:t>about 125 of our 1024 genealogical ancestors at 10 generations (or 11.7%) are our genetic ancestors.  </a:t>
            </a:r>
          </a:p>
          <a:p>
            <a:r>
              <a:rPr lang="en-US" dirty="0"/>
              <a:t>The probability of having DNA from all of your genealogical ancestors at a particular generation becomes vanishingly small very rapidly.</a:t>
            </a:r>
          </a:p>
          <a:p>
            <a:r>
              <a:rPr lang="en-US" dirty="0"/>
              <a:t>You only have to go back 5 generations for genealogical relatives to start dropping off your genetic tree.</a:t>
            </a:r>
          </a:p>
          <a:p>
            <a:endParaRPr lang="en-US" dirty="0"/>
          </a:p>
        </p:txBody>
      </p:sp>
      <p:pic>
        <p:nvPicPr>
          <p:cNvPr id="1027" name="Picture 3"/>
          <p:cNvPicPr>
            <a:picLocks noChangeAspect="1" noChangeArrowheads="1"/>
          </p:cNvPicPr>
          <p:nvPr/>
        </p:nvPicPr>
        <p:blipFill>
          <a:blip r:embed="rId2">
            <a:clrChange>
              <a:clrFrom>
                <a:srgbClr val="FE2CE3"/>
              </a:clrFrom>
              <a:clrTo>
                <a:srgbClr val="FE2CE3">
                  <a:alpha val="0"/>
                </a:srgbClr>
              </a:clrTo>
            </a:clrChange>
            <a:extLst>
              <a:ext uri="{28A0092B-C50C-407E-A947-70E740481C1C}">
                <a14:useLocalDpi xmlns:a14="http://schemas.microsoft.com/office/drawing/2010/main" val="0"/>
              </a:ext>
            </a:extLst>
          </a:blip>
          <a:srcRect/>
          <a:stretch>
            <a:fillRect/>
          </a:stretch>
        </p:blipFill>
        <p:spPr bwMode="auto">
          <a:xfrm>
            <a:off x="-905734" y="4102100"/>
            <a:ext cx="93980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2">
            <a:clrChange>
              <a:clrFrom>
                <a:srgbClr val="FE2CE3"/>
              </a:clrFrom>
              <a:clrTo>
                <a:srgbClr val="FE2CE3">
                  <a:alpha val="0"/>
                </a:srgbClr>
              </a:clrTo>
            </a:clrChange>
            <a:extLst>
              <a:ext uri="{28A0092B-C50C-407E-A947-70E740481C1C}">
                <a14:useLocalDpi xmlns:a14="http://schemas.microsoft.com/office/drawing/2010/main" val="0"/>
              </a:ext>
            </a:extLst>
          </a:blip>
          <a:srcRect/>
          <a:stretch>
            <a:fillRect/>
          </a:stretch>
        </p:blipFill>
        <p:spPr bwMode="auto">
          <a:xfrm>
            <a:off x="100408" y="4191000"/>
            <a:ext cx="93980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clrChange>
              <a:clrFrom>
                <a:srgbClr val="FE2CE3"/>
              </a:clrFrom>
              <a:clrTo>
                <a:srgbClr val="FE2CE3">
                  <a:alpha val="0"/>
                </a:srgbClr>
              </a:clrTo>
            </a:clrChange>
            <a:extLst>
              <a:ext uri="{28A0092B-C50C-407E-A947-70E740481C1C}">
                <a14:useLocalDpi xmlns:a14="http://schemas.microsoft.com/office/drawing/2010/main" val="0"/>
              </a:ext>
            </a:extLst>
          </a:blip>
          <a:srcRect/>
          <a:stretch>
            <a:fillRect/>
          </a:stretch>
        </p:blipFill>
        <p:spPr bwMode="auto">
          <a:xfrm>
            <a:off x="3836297" y="4191000"/>
            <a:ext cx="84287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Fading away.</a:t>
            </a:r>
            <a:endParaRPr lang="en-US" dirty="0"/>
          </a:p>
        </p:txBody>
      </p:sp>
    </p:spTree>
    <p:extLst>
      <p:ext uri="{BB962C8B-B14F-4D97-AF65-F5344CB8AC3E}">
        <p14:creationId xmlns:p14="http://schemas.microsoft.com/office/powerpoint/2010/main" val="20005799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1000"/>
                                        <p:tgtEl>
                                          <p:spTgt spid="1027"/>
                                        </p:tgtEl>
                                        <p:attrNameLst>
                                          <p:attrName>ppt_x</p:attrName>
                                        </p:attrNameLst>
                                      </p:cBhvr>
                                      <p:tavLst>
                                        <p:tav tm="0">
                                          <p:val>
                                            <p:strVal val="ppt_x"/>
                                          </p:val>
                                        </p:tav>
                                        <p:tav tm="100000">
                                          <p:val>
                                            <p:strVal val="ppt_x"/>
                                          </p:val>
                                        </p:tav>
                                      </p:tavLst>
                                    </p:anim>
                                    <p:anim calcmode="lin" valueType="num">
                                      <p:cBhvr additive="base">
                                        <p:cTn id="19" dur="1000"/>
                                        <p:tgtEl>
                                          <p:spTgt spid="1027"/>
                                        </p:tgtEl>
                                        <p:attrNameLst>
                                          <p:attrName>ppt_y</p:attrName>
                                        </p:attrNameLst>
                                      </p:cBhvr>
                                      <p:tavLst>
                                        <p:tav tm="0">
                                          <p:val>
                                            <p:strVal val="ppt_y"/>
                                          </p:val>
                                        </p:tav>
                                        <p:tav tm="100000">
                                          <p:val>
                                            <p:strVal val="1+ppt_h/2"/>
                                          </p:val>
                                        </p:tav>
                                      </p:tavLst>
                                    </p:anim>
                                    <p:set>
                                      <p:cBhvr>
                                        <p:cTn id="20" dur="1" fill="hold">
                                          <p:stCondLst>
                                            <p:cond delay="999"/>
                                          </p:stCondLst>
                                        </p:cTn>
                                        <p:tgtEl>
                                          <p:spTgt spid="1027"/>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1000"/>
                                        <p:tgtEl>
                                          <p:spTgt spid="1026"/>
                                        </p:tgtEl>
                                        <p:attrNameLst>
                                          <p:attrName>ppt_x</p:attrName>
                                        </p:attrNameLst>
                                      </p:cBhvr>
                                      <p:tavLst>
                                        <p:tav tm="0">
                                          <p:val>
                                            <p:strVal val="ppt_x"/>
                                          </p:val>
                                        </p:tav>
                                        <p:tav tm="100000">
                                          <p:val>
                                            <p:strVal val="ppt_x"/>
                                          </p:val>
                                        </p:tav>
                                      </p:tavLst>
                                    </p:anim>
                                    <p:anim calcmode="lin" valueType="num">
                                      <p:cBhvr additive="base">
                                        <p:cTn id="23" dur="1000"/>
                                        <p:tgtEl>
                                          <p:spTgt spid="1026"/>
                                        </p:tgtEl>
                                        <p:attrNameLst>
                                          <p:attrName>ppt_y</p:attrName>
                                        </p:attrNameLst>
                                      </p:cBhvr>
                                      <p:tavLst>
                                        <p:tav tm="0">
                                          <p:val>
                                            <p:strVal val="ppt_y"/>
                                          </p:val>
                                        </p:tav>
                                        <p:tav tm="100000">
                                          <p:val>
                                            <p:strVal val="1+ppt_h/2"/>
                                          </p:val>
                                        </p:tav>
                                      </p:tavLst>
                                    </p:anim>
                                    <p:set>
                                      <p:cBhvr>
                                        <p:cTn id="24" dur="1" fill="hold">
                                          <p:stCondLst>
                                            <p:cond delay="999"/>
                                          </p:stCondLst>
                                        </p:cTn>
                                        <p:tgtEl>
                                          <p:spTgt spid="10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1030"/>
                                        </p:tgtEl>
                                      </p:cBhvr>
                                    </p:animEffect>
                                    <p:anim calcmode="lin" valueType="num">
                                      <p:cBhvr>
                                        <p:cTn id="29" dur="1000"/>
                                        <p:tgtEl>
                                          <p:spTgt spid="1030"/>
                                        </p:tgtEl>
                                        <p:attrNameLst>
                                          <p:attrName>ppt_x</p:attrName>
                                        </p:attrNameLst>
                                      </p:cBhvr>
                                      <p:tavLst>
                                        <p:tav tm="0">
                                          <p:val>
                                            <p:strVal val="ppt_x"/>
                                          </p:val>
                                        </p:tav>
                                        <p:tav tm="100000">
                                          <p:val>
                                            <p:strVal val="ppt_x"/>
                                          </p:val>
                                        </p:tav>
                                      </p:tavLst>
                                    </p:anim>
                                    <p:anim calcmode="lin" valueType="num">
                                      <p:cBhvr>
                                        <p:cTn id="30" dur="1000"/>
                                        <p:tgtEl>
                                          <p:spTgt spid="1030"/>
                                        </p:tgtEl>
                                        <p:attrNameLst>
                                          <p:attrName>ppt_y</p:attrName>
                                        </p:attrNameLst>
                                      </p:cBhvr>
                                      <p:tavLst>
                                        <p:tav tm="0">
                                          <p:val>
                                            <p:strVal val="ppt_y"/>
                                          </p:val>
                                        </p:tav>
                                        <p:tav tm="100000">
                                          <p:val>
                                            <p:strVal val="ppt_y+.1"/>
                                          </p:val>
                                        </p:tav>
                                      </p:tavLst>
                                    </p:anim>
                                    <p:set>
                                      <p:cBhvr>
                                        <p:cTn id="31" dur="1" fill="hold">
                                          <p:stCondLst>
                                            <p:cond delay="999"/>
                                          </p:stCondLst>
                                        </p:cTn>
                                        <p:tgtEl>
                                          <p:spTgt spid="1030"/>
                                        </p:tgtEl>
                                        <p:attrNameLst>
                                          <p:attrName>style.visibility</p:attrName>
                                        </p:attrNameLst>
                                      </p:cBhvr>
                                      <p:to>
                                        <p:strVal val="hidden"/>
                                      </p:to>
                                    </p:set>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 calcmode="lin" valueType="num">
                                      <p:cBhvr additive="base">
                                        <p:cTn id="3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r>
              <a:rPr lang="en-US" dirty="0" smtClean="0"/>
              <a:t>Y-chromosome or Y-DNA </a:t>
            </a:r>
            <a:r>
              <a:rPr lang="en-US" dirty="0"/>
              <a:t>(paternal line)</a:t>
            </a:r>
          </a:p>
          <a:p>
            <a:r>
              <a:rPr lang="en-US" dirty="0" smtClean="0"/>
              <a:t>Mitochondrial </a:t>
            </a:r>
            <a:r>
              <a:rPr lang="en-US" dirty="0"/>
              <a:t>or </a:t>
            </a:r>
            <a:r>
              <a:rPr lang="en-US" dirty="0" smtClean="0"/>
              <a:t>mtDNA </a:t>
            </a:r>
            <a:r>
              <a:rPr lang="en-US" dirty="0"/>
              <a:t>(maternal line)</a:t>
            </a:r>
          </a:p>
          <a:p>
            <a:r>
              <a:rPr lang="en-US" dirty="0" smtClean="0"/>
              <a:t>Autosomal </a:t>
            </a:r>
            <a:r>
              <a:rPr lang="en-US" dirty="0"/>
              <a:t>DNA </a:t>
            </a:r>
            <a:r>
              <a:rPr lang="en-US" dirty="0" smtClean="0"/>
              <a:t>(all lines)</a:t>
            </a:r>
            <a:endParaRPr lang="en-US" dirty="0"/>
          </a:p>
          <a:p>
            <a:endParaRPr lang="en-US" dirty="0"/>
          </a:p>
        </p:txBody>
      </p:sp>
      <p:sp>
        <p:nvSpPr>
          <p:cNvPr id="2" name="Title 1"/>
          <p:cNvSpPr>
            <a:spLocks noGrp="1"/>
          </p:cNvSpPr>
          <p:nvPr>
            <p:ph type="title"/>
          </p:nvPr>
        </p:nvSpPr>
        <p:spPr>
          <a:xfrm>
            <a:off x="457200" y="152400"/>
            <a:ext cx="8229600" cy="1630362"/>
          </a:xfrm>
        </p:spPr>
        <p:txBody>
          <a:bodyPr>
            <a:noAutofit/>
          </a:bodyPr>
          <a:lstStyle/>
          <a:p>
            <a:r>
              <a:rPr lang="en-US" sz="3600" dirty="0">
                <a:solidFill>
                  <a:schemeClr val="accent2">
                    <a:lumMod val="50000"/>
                  </a:schemeClr>
                </a:solidFill>
              </a:rPr>
              <a:t>There are now three </a:t>
            </a:r>
            <a:r>
              <a:rPr lang="en-US" sz="3600" dirty="0" smtClean="0">
                <a:solidFill>
                  <a:schemeClr val="accent2">
                    <a:lumMod val="50000"/>
                  </a:schemeClr>
                </a:solidFill>
              </a:rPr>
              <a:t>different DNA </a:t>
            </a:r>
            <a:r>
              <a:rPr lang="en-US" sz="3600" dirty="0">
                <a:solidFill>
                  <a:schemeClr val="accent2">
                    <a:lumMod val="50000"/>
                  </a:schemeClr>
                </a:solidFill>
              </a:rPr>
              <a:t>tests </a:t>
            </a:r>
            <a:r>
              <a:rPr lang="en-US" sz="3600" dirty="0" smtClean="0">
                <a:solidFill>
                  <a:schemeClr val="accent2">
                    <a:lumMod val="50000"/>
                  </a:schemeClr>
                </a:solidFill>
              </a:rPr>
              <a:t>available to </a:t>
            </a:r>
            <a:r>
              <a:rPr lang="en-US" sz="3600" dirty="0">
                <a:solidFill>
                  <a:schemeClr val="accent2">
                    <a:lumMod val="50000"/>
                  </a:schemeClr>
                </a:solidFill>
              </a:rPr>
              <a:t>gather information about one's </a:t>
            </a:r>
            <a:r>
              <a:rPr lang="en-US" sz="3600" dirty="0" smtClean="0">
                <a:solidFill>
                  <a:schemeClr val="accent2">
                    <a:lumMod val="50000"/>
                  </a:schemeClr>
                </a:solidFill>
              </a:rPr>
              <a:t>ancestry</a:t>
            </a:r>
            <a:endParaRPr lang="en-US" sz="3600" dirty="0">
              <a:solidFill>
                <a:schemeClr val="accent2">
                  <a:lumMod val="50000"/>
                </a:schemeClr>
              </a:solidFill>
            </a:endParaRPr>
          </a:p>
        </p:txBody>
      </p:sp>
      <p:pic>
        <p:nvPicPr>
          <p:cNvPr id="4" name="Picture 2"/>
          <p:cNvPicPr>
            <a:picLocks noChangeAspect="1" noChangeArrowheads="1"/>
          </p:cNvPicPr>
          <p:nvPr/>
        </p:nvPicPr>
        <p:blipFill>
          <a:blip r:embed="rId2">
            <a:clrChange>
              <a:clrFrom>
                <a:srgbClr val="33FF00"/>
              </a:clrFrom>
              <a:clrTo>
                <a:srgbClr val="33FF00">
                  <a:alpha val="0"/>
                </a:srgbClr>
              </a:clrTo>
            </a:clrChange>
            <a:extLst>
              <a:ext uri="{28A0092B-C50C-407E-A947-70E740481C1C}">
                <a14:useLocalDpi xmlns:a14="http://schemas.microsoft.com/office/drawing/2010/main" val="0"/>
              </a:ext>
            </a:extLst>
          </a:blip>
          <a:srcRect/>
          <a:stretch>
            <a:fillRect/>
          </a:stretch>
        </p:blipFill>
        <p:spPr bwMode="auto">
          <a:xfrm>
            <a:off x="-3498084" y="4648200"/>
            <a:ext cx="1279448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6213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88889E-6 3.26856E-6 L 0.32466 0.00555 " pathEditMode="relative" rAng="0" ptsTypes="AA">
                                      <p:cBhvr>
                                        <p:cTn id="6" dur="10250" fill="hold"/>
                                        <p:tgtEl>
                                          <p:spTgt spid="4"/>
                                        </p:tgtEl>
                                        <p:attrNameLst>
                                          <p:attrName>ppt_x</p:attrName>
                                          <p:attrName>ppt_y</p:attrName>
                                        </p:attrNameLst>
                                      </p:cBhvr>
                                      <p:rCtr x="1623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56263" cy="1054250"/>
          </a:xfrm>
        </p:spPr>
        <p:txBody>
          <a:bodyPr>
            <a:noAutofit/>
          </a:bodyPr>
          <a:lstStyle/>
          <a:p>
            <a:r>
              <a:rPr lang="en-US" sz="3600" dirty="0"/>
              <a:t>how many genetic ancestors we have after a certain number of generations</a:t>
            </a:r>
          </a:p>
        </p:txBody>
      </p:sp>
      <p:graphicFrame>
        <p:nvGraphicFramePr>
          <p:cNvPr id="4" name="Chart 3"/>
          <p:cNvGraphicFramePr>
            <a:graphicFrameLocks/>
          </p:cNvGraphicFramePr>
          <p:nvPr>
            <p:extLst>
              <p:ext uri="{D42A27DB-BD31-4B8C-83A1-F6EECF244321}">
                <p14:modId xmlns:p14="http://schemas.microsoft.com/office/powerpoint/2010/main" val="1690505412"/>
              </p:ext>
            </p:extLst>
          </p:nvPr>
        </p:nvGraphicFramePr>
        <p:xfrm>
          <a:off x="609600" y="1447800"/>
          <a:ext cx="7848599" cy="5181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505026"/>
      </p:ext>
    </p:extLst>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So how far back do you have to go before you begin to lose ancestral DNA big time?</a:t>
            </a:r>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12155" y1="80000" x2="22652" y2="81250"/>
                        <a14:foregroundMark x1="22652" y1="70000" x2="23204" y2="72188"/>
                        <a14:foregroundMark x1="49171" y1="59375" x2="50000" y2="58125"/>
                        <a14:foregroundMark x1="41160" y1="85625" x2="25138" y2="93125"/>
                        <a14:foregroundMark x1="53867" y1="27813" x2="59116" y2="33750"/>
                        <a14:foregroundMark x1="56077" y1="27813" x2="61050" y2="33438"/>
                        <a14:foregroundMark x1="52486" y1="25313" x2="52210" y2="23438"/>
                        <a14:foregroundMark x1="9945" y1="64375" x2="11878" y2="64063"/>
                        <a14:foregroundMark x1="7182" y1="61875" x2="9392" y2="61875"/>
                        <a14:foregroundMark x1="77624" y1="57188" x2="80387" y2="67500"/>
                        <a14:foregroundMark x1="69613" y1="68750" x2="71823" y2="68750"/>
                        <a14:foregroundMark x1="65470" y1="62813" x2="69890" y2="60313"/>
                        <a14:foregroundMark x1="69890" y1="72813" x2="74862" y2="73125"/>
                        <a14:foregroundMark x1="61050" y1="73125" x2="69061" y2="73438"/>
                        <a14:foregroundMark x1="69890" y1="71563" x2="73204" y2="71563"/>
                        <a14:foregroundMark x1="62431" y1="28438" x2="62983" y2="25313"/>
                        <a14:foregroundMark x1="63536" y1="26250" x2="65193" y2="24375"/>
                        <a14:foregroundMark x1="67403" y1="29688" x2="67127" y2="25938"/>
                        <a14:foregroundMark x1="62707" y1="22188" x2="66851" y2="25313"/>
                        <a14:foregroundMark x1="63536" y1="29688" x2="65470" y2="27500"/>
                        <a14:backgroundMark x1="70994" y1="71250" x2="72928" y2="71250"/>
                        <a14:backgroundMark x1="71271" y1="67188" x2="74309" y2="66250"/>
                      </a14:backgroundRemoval>
                    </a14:imgEffect>
                  </a14:imgLayer>
                </a14:imgProps>
              </a:ext>
              <a:ext uri="{28A0092B-C50C-407E-A947-70E740481C1C}">
                <a14:useLocalDpi xmlns:a14="http://schemas.microsoft.com/office/drawing/2010/main" val="0"/>
              </a:ext>
            </a:extLst>
          </a:blip>
          <a:srcRect/>
          <a:stretch>
            <a:fillRect/>
          </a:stretch>
        </p:blipFill>
        <p:spPr bwMode="auto">
          <a:xfrm>
            <a:off x="2172494" y="3200400"/>
            <a:ext cx="3735388"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biol.unt.edu/%7Ejajohnson/images/dna_50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00" y1="4923" x2="58400" y2="4615"/>
                        <a14:backgroundMark x1="62400" y1="13231" x2="63000" y2="14462"/>
                        <a14:backgroundMark x1="61800" y1="17538" x2="61400" y2="20000"/>
                        <a14:backgroundMark x1="65000" y1="17231" x2="65600" y2="17538"/>
                        <a14:backgroundMark x1="64800" y1="12000" x2="64800" y2="10769"/>
                        <a14:backgroundMark x1="73800" y1="16000" x2="73800" y2="14769"/>
                        <a14:backgroundMark x1="49400" y1="16308" x2="51200" y2="1876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5424487" y="3138486"/>
            <a:ext cx="4343401"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0212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500"/>
                                  </p:stCondLst>
                                  <p:childTnLst>
                                    <p:anim calcmode="lin" valueType="num">
                                      <p:cBhvr additive="base">
                                        <p:cTn id="6" dur="3000"/>
                                        <p:tgtEl>
                                          <p:spTgt spid="1028"/>
                                        </p:tgtEl>
                                        <p:attrNameLst>
                                          <p:attrName>ppt_x</p:attrName>
                                        </p:attrNameLst>
                                      </p:cBhvr>
                                      <p:tavLst>
                                        <p:tav tm="0">
                                          <p:val>
                                            <p:strVal val="ppt_x"/>
                                          </p:val>
                                        </p:tav>
                                        <p:tav tm="100000">
                                          <p:val>
                                            <p:strVal val="1+ppt_w/2"/>
                                          </p:val>
                                        </p:tav>
                                      </p:tavLst>
                                    </p:anim>
                                    <p:anim calcmode="lin" valueType="num">
                                      <p:cBhvr additive="base">
                                        <p:cTn id="7" dur="3000"/>
                                        <p:tgtEl>
                                          <p:spTgt spid="1028"/>
                                        </p:tgtEl>
                                        <p:attrNameLst>
                                          <p:attrName>ppt_y</p:attrName>
                                        </p:attrNameLst>
                                      </p:cBhvr>
                                      <p:tavLst>
                                        <p:tav tm="0">
                                          <p:val>
                                            <p:strVal val="ppt_y"/>
                                          </p:val>
                                        </p:tav>
                                        <p:tav tm="100000">
                                          <p:val>
                                            <p:strVal val="ppt_y"/>
                                          </p:val>
                                        </p:tav>
                                      </p:tavLst>
                                    </p:anim>
                                    <p:set>
                                      <p:cBhvr>
                                        <p:cTn id="8" dur="1" fill="hold">
                                          <p:stCondLst>
                                            <p:cond delay="2999"/>
                                          </p:stCondLst>
                                        </p:cTn>
                                        <p:tgtEl>
                                          <p:spTgt spid="1028"/>
                                        </p:tgtEl>
                                        <p:attrNameLst>
                                          <p:attrName>style.visibility</p:attrName>
                                        </p:attrNameLst>
                                      </p:cBhvr>
                                      <p:to>
                                        <p:strVal val="hidden"/>
                                      </p:to>
                                    </p:set>
                                  </p:childTnLst>
                                </p:cTn>
                              </p:par>
                              <p:par>
                                <p:cTn id="9" presetID="31" presetClass="exit" presetSubtype="0" fill="hold" nodeType="withEffect">
                                  <p:stCondLst>
                                    <p:cond delay="2000"/>
                                  </p:stCondLst>
                                  <p:childTnLst>
                                    <p:anim calcmode="lin" valueType="num">
                                      <p:cBhvr>
                                        <p:cTn id="10" dur="1000"/>
                                        <p:tgtEl>
                                          <p:spTgt spid="1026"/>
                                        </p:tgtEl>
                                        <p:attrNameLst>
                                          <p:attrName>ppt_w</p:attrName>
                                        </p:attrNameLst>
                                      </p:cBhvr>
                                      <p:tavLst>
                                        <p:tav tm="0">
                                          <p:val>
                                            <p:strVal val="ppt_w"/>
                                          </p:val>
                                        </p:tav>
                                        <p:tav tm="100000">
                                          <p:val>
                                            <p:fltVal val="0"/>
                                          </p:val>
                                        </p:tav>
                                      </p:tavLst>
                                    </p:anim>
                                    <p:anim calcmode="lin" valueType="num">
                                      <p:cBhvr>
                                        <p:cTn id="11" dur="1000"/>
                                        <p:tgtEl>
                                          <p:spTgt spid="1026"/>
                                        </p:tgtEl>
                                        <p:attrNameLst>
                                          <p:attrName>ppt_h</p:attrName>
                                        </p:attrNameLst>
                                      </p:cBhvr>
                                      <p:tavLst>
                                        <p:tav tm="0">
                                          <p:val>
                                            <p:strVal val="ppt_h"/>
                                          </p:val>
                                        </p:tav>
                                        <p:tav tm="100000">
                                          <p:val>
                                            <p:fltVal val="0"/>
                                          </p:val>
                                        </p:tav>
                                      </p:tavLst>
                                    </p:anim>
                                    <p:anim calcmode="lin" valueType="num">
                                      <p:cBhvr>
                                        <p:cTn id="12" dur="1000"/>
                                        <p:tgtEl>
                                          <p:spTgt spid="1026"/>
                                        </p:tgtEl>
                                        <p:attrNameLst>
                                          <p:attrName>style.rotation</p:attrName>
                                        </p:attrNameLst>
                                      </p:cBhvr>
                                      <p:tavLst>
                                        <p:tav tm="0">
                                          <p:val>
                                            <p:fltVal val="0"/>
                                          </p:val>
                                        </p:tav>
                                        <p:tav tm="100000">
                                          <p:val>
                                            <p:fltVal val="90"/>
                                          </p:val>
                                        </p:tav>
                                      </p:tavLst>
                                    </p:anim>
                                    <p:animEffect transition="out" filter="fade">
                                      <p:cBhvr>
                                        <p:cTn id="13" dur="1000"/>
                                        <p:tgtEl>
                                          <p:spTgt spid="1026"/>
                                        </p:tgtEl>
                                      </p:cBhvr>
                                    </p:animEffect>
                                    <p:set>
                                      <p:cBhvr>
                                        <p:cTn id="14"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57959918"/>
              </p:ext>
            </p:extLst>
          </p:nvPr>
        </p:nvGraphicFramePr>
        <p:xfrm>
          <a:off x="533400" y="533400"/>
          <a:ext cx="8077200" cy="559276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2689767651"/>
      </p:ext>
    </p:extLst>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smtClean="0"/>
              <a:t>What’s the chance you still have any</a:t>
            </a:r>
          </a:p>
          <a:p>
            <a:pPr marL="0" indent="0">
              <a:buNone/>
            </a:pPr>
            <a:r>
              <a:rPr lang="en-US" dirty="0" smtClean="0"/>
              <a:t> of that ancestor’s DNA in your cells?</a:t>
            </a:r>
            <a:endParaRPr lang="en-US" dirty="0"/>
          </a:p>
        </p:txBody>
      </p:sp>
      <p:sp>
        <p:nvSpPr>
          <p:cNvPr id="3" name="Title 2"/>
          <p:cNvSpPr>
            <a:spLocks noGrp="1"/>
          </p:cNvSpPr>
          <p:nvPr>
            <p:ph type="title"/>
          </p:nvPr>
        </p:nvSpPr>
        <p:spPr/>
        <p:txBody>
          <a:bodyPr/>
          <a:lstStyle/>
          <a:p>
            <a:r>
              <a:rPr lang="en-US" sz="3200" dirty="0"/>
              <a:t>And what about that favorite or that famous ancestor like Pocahontas or Thomas Jefferson?</a:t>
            </a:r>
            <a:br>
              <a:rPr lang="en-US" sz="3200" dirty="0"/>
            </a:br>
            <a:endParaRPr lang="en-US" sz="3200" dirty="0"/>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9898" r="89989"/>
                    </a14:imgEffect>
                  </a14:imgLayer>
                </a14:imgProps>
              </a:ext>
              <a:ext uri="{28A0092B-C50C-407E-A947-70E740481C1C}">
                <a14:useLocalDpi xmlns:a14="http://schemas.microsoft.com/office/drawing/2010/main" val="0"/>
              </a:ext>
            </a:extLst>
          </a:blip>
          <a:srcRect/>
          <a:stretch>
            <a:fillRect/>
          </a:stretch>
        </p:blipFill>
        <p:spPr bwMode="auto">
          <a:xfrm flipH="1">
            <a:off x="4495800" y="1524001"/>
            <a:ext cx="5209539"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4831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10" presetClass="exit" presetSubtype="0" fill="hold" nodeType="withEffect">
                                  <p:stCondLst>
                                    <p:cond delay="0"/>
                                  </p:stCondLst>
                                  <p:childTnLst>
                                    <p:animEffect transition="out" filter="fade">
                                      <p:cBhvr>
                                        <p:cTn id="14" dur="4250"/>
                                        <p:tgtEl>
                                          <p:spTgt spid="3077"/>
                                        </p:tgtEl>
                                      </p:cBhvr>
                                    </p:animEffect>
                                    <p:set>
                                      <p:cBhvr>
                                        <p:cTn id="15" dur="1" fill="hold">
                                          <p:stCondLst>
                                            <p:cond delay="4249"/>
                                          </p:stCondLst>
                                        </p:cTn>
                                        <p:tgtEl>
                                          <p:spTgt spid="30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Autofit/>
          </a:bodyPr>
          <a:lstStyle/>
          <a:p>
            <a:r>
              <a:rPr lang="en-US" sz="3200" dirty="0"/>
              <a:t>probability that </a:t>
            </a:r>
            <a:r>
              <a:rPr lang="en-US" sz="3200" dirty="0" smtClean="0"/>
              <a:t>you will have DNA of a specific ancestor from </a:t>
            </a:r>
            <a:r>
              <a:rPr lang="en-US" sz="3200" dirty="0"/>
              <a:t>N generations </a:t>
            </a:r>
            <a:r>
              <a:rPr lang="en-US" sz="3200" dirty="0" smtClean="0"/>
              <a:t>ago</a:t>
            </a:r>
            <a:endParaRPr lang="en-US" sz="3200" dirty="0"/>
          </a:p>
        </p:txBody>
      </p:sp>
      <p:graphicFrame>
        <p:nvGraphicFramePr>
          <p:cNvPr id="7" name="Chart 6"/>
          <p:cNvGraphicFramePr>
            <a:graphicFrameLocks/>
          </p:cNvGraphicFramePr>
          <p:nvPr>
            <p:extLst>
              <p:ext uri="{D42A27DB-BD31-4B8C-83A1-F6EECF244321}">
                <p14:modId xmlns:p14="http://schemas.microsoft.com/office/powerpoint/2010/main" val="368512803"/>
              </p:ext>
            </p:extLst>
          </p:nvPr>
        </p:nvGraphicFramePr>
        <p:xfrm>
          <a:off x="914400" y="1371600"/>
          <a:ext cx="75438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2532496"/>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clrChange>
              <a:clrFrom>
                <a:srgbClr val="13FF13"/>
              </a:clrFrom>
              <a:clrTo>
                <a:srgbClr val="13FF13">
                  <a:alpha val="0"/>
                </a:srgbClr>
              </a:clrTo>
            </a:clrChange>
            <a:extLst>
              <a:ext uri="{28A0092B-C50C-407E-A947-70E740481C1C}">
                <a14:useLocalDpi xmlns:a14="http://schemas.microsoft.com/office/drawing/2010/main" val="0"/>
              </a:ext>
            </a:extLst>
          </a:blip>
          <a:srcRect/>
          <a:stretch>
            <a:fillRect/>
          </a:stretch>
        </p:blipFill>
        <p:spPr bwMode="auto">
          <a:xfrm>
            <a:off x="3845263" y="3677412"/>
            <a:ext cx="2120899" cy="180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clrChange>
              <a:clrFrom>
                <a:srgbClr val="13FF13"/>
              </a:clrFrom>
              <a:clrTo>
                <a:srgbClr val="13FF13">
                  <a:alpha val="0"/>
                </a:srgbClr>
              </a:clrTo>
            </a:clrChange>
            <a:extLst>
              <a:ext uri="{28A0092B-C50C-407E-A947-70E740481C1C}">
                <a14:useLocalDpi xmlns:a14="http://schemas.microsoft.com/office/drawing/2010/main" val="0"/>
              </a:ext>
            </a:extLst>
          </a:blip>
          <a:srcRect/>
          <a:stretch>
            <a:fillRect/>
          </a:stretch>
        </p:blipFill>
        <p:spPr bwMode="auto">
          <a:xfrm>
            <a:off x="3845263" y="3677412"/>
            <a:ext cx="2107044" cy="183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clrChange>
              <a:clrFrom>
                <a:srgbClr val="13FF13"/>
              </a:clrFrom>
              <a:clrTo>
                <a:srgbClr val="13FF13">
                  <a:alpha val="0"/>
                </a:srgbClr>
              </a:clrTo>
            </a:clrChange>
            <a:extLst>
              <a:ext uri="{28A0092B-C50C-407E-A947-70E740481C1C}">
                <a14:useLocalDpi xmlns:a14="http://schemas.microsoft.com/office/drawing/2010/main" val="0"/>
              </a:ext>
            </a:extLst>
          </a:blip>
          <a:srcRect/>
          <a:stretch>
            <a:fillRect/>
          </a:stretch>
        </p:blipFill>
        <p:spPr bwMode="auto">
          <a:xfrm>
            <a:off x="3816950" y="3696056"/>
            <a:ext cx="2163670" cy="1798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387737" y="1061221"/>
            <a:ext cx="7756263" cy="1054250"/>
          </a:xfrm>
        </p:spPr>
        <p:txBody>
          <a:bodyPr/>
          <a:lstStyle/>
          <a:p>
            <a:r>
              <a:rPr lang="en-US" dirty="0" smtClean="0"/>
              <a:t> </a:t>
            </a:r>
            <a:endParaRPr lang="en-US" dirty="0"/>
          </a:p>
        </p:txBody>
      </p:sp>
      <p:pic>
        <p:nvPicPr>
          <p:cNvPr id="3074" name="Picture 2"/>
          <p:cNvPicPr>
            <a:picLocks noChangeAspect="1" noChangeArrowheads="1"/>
          </p:cNvPicPr>
          <p:nvPr/>
        </p:nvPicPr>
        <p:blipFill>
          <a:blip r:embed="rId5">
            <a:clrChange>
              <a:clrFrom>
                <a:srgbClr val="13FF13"/>
              </a:clrFrom>
              <a:clrTo>
                <a:srgbClr val="13FF13">
                  <a:alpha val="0"/>
                </a:srgbClr>
              </a:clrTo>
            </a:clrChange>
            <a:extLst>
              <a:ext uri="{28A0092B-C50C-407E-A947-70E740481C1C}">
                <a14:useLocalDpi xmlns:a14="http://schemas.microsoft.com/office/drawing/2010/main" val="0"/>
              </a:ext>
            </a:extLst>
          </a:blip>
          <a:srcRect/>
          <a:stretch>
            <a:fillRect/>
          </a:stretch>
        </p:blipFill>
        <p:spPr bwMode="auto">
          <a:xfrm>
            <a:off x="2553288" y="2120777"/>
            <a:ext cx="3427332"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clrChange>
              <a:clrFrom>
                <a:srgbClr val="13FF13"/>
              </a:clrFrom>
              <a:clrTo>
                <a:srgbClr val="13FF13">
                  <a:alpha val="0"/>
                </a:srgbClr>
              </a:clrTo>
            </a:clrChange>
            <a:extLst>
              <a:ext uri="{28A0092B-C50C-407E-A947-70E740481C1C}">
                <a14:useLocalDpi xmlns:a14="http://schemas.microsoft.com/office/drawing/2010/main" val="0"/>
              </a:ext>
            </a:extLst>
          </a:blip>
          <a:srcRect/>
          <a:stretch>
            <a:fillRect/>
          </a:stretch>
        </p:blipFill>
        <p:spPr bwMode="auto">
          <a:xfrm>
            <a:off x="2541756" y="2115471"/>
            <a:ext cx="3438864" cy="381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clrChange>
              <a:clrFrom>
                <a:srgbClr val="13FF13"/>
              </a:clrFrom>
              <a:clrTo>
                <a:srgbClr val="13FF13">
                  <a:alpha val="0"/>
                </a:srgbClr>
              </a:clrTo>
            </a:clrChange>
            <a:extLst>
              <a:ext uri="{28A0092B-C50C-407E-A947-70E740481C1C}">
                <a14:useLocalDpi xmlns:a14="http://schemas.microsoft.com/office/drawing/2010/main" val="0"/>
              </a:ext>
            </a:extLst>
          </a:blip>
          <a:srcRect/>
          <a:stretch>
            <a:fillRect/>
          </a:stretch>
        </p:blipFill>
        <p:spPr bwMode="auto">
          <a:xfrm>
            <a:off x="4524712" y="4174210"/>
            <a:ext cx="762000" cy="59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clrChange>
              <a:clrFrom>
                <a:srgbClr val="13FF13"/>
              </a:clrFrom>
              <a:clrTo>
                <a:srgbClr val="13FF13">
                  <a:alpha val="0"/>
                </a:srgbClr>
              </a:clrTo>
            </a:clrChange>
            <a:extLst>
              <a:ext uri="{28A0092B-C50C-407E-A947-70E740481C1C}">
                <a14:useLocalDpi xmlns:a14="http://schemas.microsoft.com/office/drawing/2010/main" val="0"/>
              </a:ext>
            </a:extLst>
          </a:blip>
          <a:srcRect/>
          <a:stretch>
            <a:fillRect/>
          </a:stretch>
        </p:blipFill>
        <p:spPr bwMode="auto">
          <a:xfrm>
            <a:off x="4759662" y="4654205"/>
            <a:ext cx="10541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630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250"/>
                                        <p:tgtEl>
                                          <p:spTgt spid="1033"/>
                                        </p:tgtEl>
                                      </p:cBhvr>
                                    </p:animEffect>
                                  </p:childTnLst>
                                </p:cTn>
                              </p:par>
                            </p:childTnLst>
                          </p:cTn>
                        </p:par>
                        <p:par>
                          <p:cTn id="8" fill="hold">
                            <p:stCondLst>
                              <p:cond delay="250"/>
                            </p:stCondLst>
                            <p:childTnLst>
                              <p:par>
                                <p:cTn id="9" presetID="10" presetClass="exit" presetSubtype="0" fill="hold" nodeType="afterEffect">
                                  <p:stCondLst>
                                    <p:cond delay="1000"/>
                                  </p:stCondLst>
                                  <p:childTnLst>
                                    <p:animEffect transition="out" filter="fade">
                                      <p:cBhvr>
                                        <p:cTn id="10" dur="250"/>
                                        <p:tgtEl>
                                          <p:spTgt spid="1033"/>
                                        </p:tgtEl>
                                      </p:cBhvr>
                                    </p:animEffect>
                                    <p:set>
                                      <p:cBhvr>
                                        <p:cTn id="11" dur="1" fill="hold">
                                          <p:stCondLst>
                                            <p:cond delay="249"/>
                                          </p:stCondLst>
                                        </p:cTn>
                                        <p:tgtEl>
                                          <p:spTgt spid="1033"/>
                                        </p:tgtEl>
                                        <p:attrNameLst>
                                          <p:attrName>style.visibility</p:attrName>
                                        </p:attrNameLst>
                                      </p:cBhvr>
                                      <p:to>
                                        <p:strVal val="hidden"/>
                                      </p:to>
                                    </p:set>
                                  </p:childTnLst>
                                </p:cTn>
                              </p:par>
                            </p:childTnLst>
                          </p:cTn>
                        </p:par>
                        <p:par>
                          <p:cTn id="12" fill="hold">
                            <p:stCondLst>
                              <p:cond delay="1500"/>
                            </p:stCondLst>
                            <p:childTnLst>
                              <p:par>
                                <p:cTn id="13" presetID="10" presetClass="exit" presetSubtype="0" fill="hold" nodeType="afterEffect">
                                  <p:stCondLst>
                                    <p:cond delay="0"/>
                                  </p:stCondLst>
                                  <p:childTnLst>
                                    <p:animEffect transition="out" filter="fade">
                                      <p:cBhvr>
                                        <p:cTn id="14" dur="1500"/>
                                        <p:tgtEl>
                                          <p:spTgt spid="3074"/>
                                        </p:tgtEl>
                                      </p:cBhvr>
                                    </p:animEffect>
                                    <p:set>
                                      <p:cBhvr>
                                        <p:cTn id="15" dur="1" fill="hold">
                                          <p:stCondLst>
                                            <p:cond delay="1499"/>
                                          </p:stCondLst>
                                        </p:cTn>
                                        <p:tgtEl>
                                          <p:spTgt spid="3074"/>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1500"/>
                                        <p:tgtEl>
                                          <p:spTgt spid="1027"/>
                                        </p:tgtEl>
                                      </p:cBhvr>
                                    </p:animEffect>
                                    <p:set>
                                      <p:cBhvr>
                                        <p:cTn id="19" dur="1" fill="hold">
                                          <p:stCondLst>
                                            <p:cond delay="1499"/>
                                          </p:stCondLst>
                                        </p:cTn>
                                        <p:tgtEl>
                                          <p:spTgt spid="1027"/>
                                        </p:tgtEl>
                                        <p:attrNameLst>
                                          <p:attrName>style.visibility</p:attrName>
                                        </p:attrNameLst>
                                      </p:cBhvr>
                                      <p:to>
                                        <p:strVal val="hidden"/>
                                      </p:to>
                                    </p:set>
                                  </p:childTnLst>
                                </p:cTn>
                              </p:par>
                            </p:childTnLst>
                          </p:cTn>
                        </p:par>
                        <p:par>
                          <p:cTn id="20" fill="hold">
                            <p:stCondLst>
                              <p:cond delay="4500"/>
                            </p:stCondLst>
                            <p:childTnLst>
                              <p:par>
                                <p:cTn id="21" presetID="10" presetClass="exit" presetSubtype="0" fill="hold" nodeType="afterEffect">
                                  <p:stCondLst>
                                    <p:cond delay="0"/>
                                  </p:stCondLst>
                                  <p:childTnLst>
                                    <p:animEffect transition="out" filter="fade">
                                      <p:cBhvr>
                                        <p:cTn id="22" dur="1500"/>
                                        <p:tgtEl>
                                          <p:spTgt spid="3075"/>
                                        </p:tgtEl>
                                      </p:cBhvr>
                                    </p:animEffect>
                                    <p:set>
                                      <p:cBhvr>
                                        <p:cTn id="23" dur="1" fill="hold">
                                          <p:stCondLst>
                                            <p:cond delay="1499"/>
                                          </p:stCondLst>
                                        </p:cTn>
                                        <p:tgtEl>
                                          <p:spTgt spid="3075"/>
                                        </p:tgtEl>
                                        <p:attrNameLst>
                                          <p:attrName>style.visibility</p:attrName>
                                        </p:attrNameLst>
                                      </p:cBhvr>
                                      <p:to>
                                        <p:strVal val="hidden"/>
                                      </p:to>
                                    </p:set>
                                  </p:childTnLst>
                                </p:cTn>
                              </p:par>
                            </p:childTnLst>
                          </p:cTn>
                        </p:par>
                        <p:par>
                          <p:cTn id="24" fill="hold">
                            <p:stCondLst>
                              <p:cond delay="6000"/>
                            </p:stCondLst>
                            <p:childTnLst>
                              <p:par>
                                <p:cTn id="25" presetID="10" presetClass="exit" presetSubtype="0" fill="hold" nodeType="afterEffect">
                                  <p:stCondLst>
                                    <p:cond delay="0"/>
                                  </p:stCondLst>
                                  <p:childTnLst>
                                    <p:animEffect transition="out" filter="fade">
                                      <p:cBhvr>
                                        <p:cTn id="26" dur="1500"/>
                                        <p:tgtEl>
                                          <p:spTgt spid="3077"/>
                                        </p:tgtEl>
                                      </p:cBhvr>
                                    </p:animEffect>
                                    <p:set>
                                      <p:cBhvr>
                                        <p:cTn id="27" dur="1" fill="hold">
                                          <p:stCondLst>
                                            <p:cond delay="1499"/>
                                          </p:stCondLst>
                                        </p:cTn>
                                        <p:tgtEl>
                                          <p:spTgt spid="3077"/>
                                        </p:tgtEl>
                                        <p:attrNameLst>
                                          <p:attrName>style.visibility</p:attrName>
                                        </p:attrNameLst>
                                      </p:cBhvr>
                                      <p:to>
                                        <p:strVal val="hidden"/>
                                      </p:to>
                                    </p:set>
                                  </p:childTnLst>
                                </p:cTn>
                              </p:par>
                            </p:childTnLst>
                          </p:cTn>
                        </p:par>
                        <p:par>
                          <p:cTn id="28" fill="hold">
                            <p:stCondLst>
                              <p:cond delay="7500"/>
                            </p:stCondLst>
                            <p:childTnLst>
                              <p:par>
                                <p:cTn id="29" presetID="10" presetClass="exit" presetSubtype="0" fill="hold" nodeType="afterEffect">
                                  <p:stCondLst>
                                    <p:cond delay="0"/>
                                  </p:stCondLst>
                                  <p:childTnLst>
                                    <p:animEffect transition="out" filter="fade">
                                      <p:cBhvr>
                                        <p:cTn id="30" dur="500"/>
                                        <p:tgtEl>
                                          <p:spTgt spid="3079"/>
                                        </p:tgtEl>
                                      </p:cBhvr>
                                    </p:animEffect>
                                    <p:set>
                                      <p:cBhvr>
                                        <p:cTn id="31" dur="1" fill="hold">
                                          <p:stCondLst>
                                            <p:cond delay="499"/>
                                          </p:stCondLst>
                                        </p:cTn>
                                        <p:tgtEl>
                                          <p:spTgt spid="307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33"/>
                                        </p:tgtEl>
                                        <p:attrNameLst>
                                          <p:attrName>style.visibility</p:attrName>
                                        </p:attrNameLst>
                                      </p:cBhvr>
                                      <p:to>
                                        <p:strVal val="visible"/>
                                      </p:to>
                                    </p:set>
                                    <p:animEffect transition="in" filter="fade">
                                      <p:cBhvr>
                                        <p:cTn id="36" dur="500"/>
                                        <p:tgtEl>
                                          <p:spTgt spid="1033"/>
                                        </p:tgtEl>
                                      </p:cBhvr>
                                    </p:animEffect>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033"/>
                                        </p:tgtEl>
                                      </p:cBhvr>
                                    </p:animEffect>
                                    <p:set>
                                      <p:cBhvr>
                                        <p:cTn id="40" dur="1" fill="hold">
                                          <p:stCondLst>
                                            <p:cond delay="499"/>
                                          </p:stCondLst>
                                        </p:cTn>
                                        <p:tgtEl>
                                          <p:spTgt spid="1033"/>
                                        </p:tgtEl>
                                        <p:attrNameLst>
                                          <p:attrName>style.visibility</p:attrName>
                                        </p:attrNameLst>
                                      </p:cBhvr>
                                      <p:to>
                                        <p:strVal val="hidden"/>
                                      </p:to>
                                    </p:set>
                                  </p:childTnLst>
                                </p:cTn>
                              </p:par>
                            </p:childTnLst>
                          </p:cTn>
                        </p:par>
                        <p:par>
                          <p:cTn id="41" fill="hold">
                            <p:stCondLst>
                              <p:cond delay="1000"/>
                            </p:stCondLst>
                            <p:childTnLst>
                              <p:par>
                                <p:cTn id="42" presetID="31" presetClass="exit" presetSubtype="0" fill="hold" nodeType="afterEffect">
                                  <p:stCondLst>
                                    <p:cond delay="0"/>
                                  </p:stCondLst>
                                  <p:childTnLst>
                                    <p:anim calcmode="lin" valueType="num">
                                      <p:cBhvr>
                                        <p:cTn id="43" dur="1000"/>
                                        <p:tgtEl>
                                          <p:spTgt spid="3078"/>
                                        </p:tgtEl>
                                        <p:attrNameLst>
                                          <p:attrName>ppt_w</p:attrName>
                                        </p:attrNameLst>
                                      </p:cBhvr>
                                      <p:tavLst>
                                        <p:tav tm="0">
                                          <p:val>
                                            <p:strVal val="ppt_w"/>
                                          </p:val>
                                        </p:tav>
                                        <p:tav tm="100000">
                                          <p:val>
                                            <p:fltVal val="0"/>
                                          </p:val>
                                        </p:tav>
                                      </p:tavLst>
                                    </p:anim>
                                    <p:anim calcmode="lin" valueType="num">
                                      <p:cBhvr>
                                        <p:cTn id="44" dur="1000"/>
                                        <p:tgtEl>
                                          <p:spTgt spid="3078"/>
                                        </p:tgtEl>
                                        <p:attrNameLst>
                                          <p:attrName>ppt_h</p:attrName>
                                        </p:attrNameLst>
                                      </p:cBhvr>
                                      <p:tavLst>
                                        <p:tav tm="0">
                                          <p:val>
                                            <p:strVal val="ppt_h"/>
                                          </p:val>
                                        </p:tav>
                                        <p:tav tm="100000">
                                          <p:val>
                                            <p:fltVal val="0"/>
                                          </p:val>
                                        </p:tav>
                                      </p:tavLst>
                                    </p:anim>
                                    <p:anim calcmode="lin" valueType="num">
                                      <p:cBhvr>
                                        <p:cTn id="45" dur="1000"/>
                                        <p:tgtEl>
                                          <p:spTgt spid="3078"/>
                                        </p:tgtEl>
                                        <p:attrNameLst>
                                          <p:attrName>style.rotation</p:attrName>
                                        </p:attrNameLst>
                                      </p:cBhvr>
                                      <p:tavLst>
                                        <p:tav tm="0">
                                          <p:val>
                                            <p:fltVal val="0"/>
                                          </p:val>
                                        </p:tav>
                                        <p:tav tm="100000">
                                          <p:val>
                                            <p:fltVal val="90"/>
                                          </p:val>
                                        </p:tav>
                                      </p:tavLst>
                                    </p:anim>
                                    <p:animEffect transition="out" filter="fade">
                                      <p:cBhvr>
                                        <p:cTn id="46" dur="1000"/>
                                        <p:tgtEl>
                                          <p:spTgt spid="3078"/>
                                        </p:tgtEl>
                                      </p:cBhvr>
                                    </p:animEffect>
                                    <p:set>
                                      <p:cBhvr>
                                        <p:cTn id="47" dur="1" fill="hold">
                                          <p:stCondLst>
                                            <p:cond delay="999"/>
                                          </p:stCondLst>
                                        </p:cTn>
                                        <p:tgtEl>
                                          <p:spTgt spid="30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2438400"/>
            <a:ext cx="4073011" cy="4217829"/>
          </a:xfrm>
        </p:spPr>
      </p:pic>
      <p:sp>
        <p:nvSpPr>
          <p:cNvPr id="3" name="Title 2"/>
          <p:cNvSpPr>
            <a:spLocks noGrp="1"/>
          </p:cNvSpPr>
          <p:nvPr>
            <p:ph type="title"/>
          </p:nvPr>
        </p:nvSpPr>
        <p:spPr>
          <a:xfrm>
            <a:off x="228600" y="570156"/>
            <a:ext cx="8610600" cy="1054250"/>
          </a:xfrm>
        </p:spPr>
        <p:txBody>
          <a:bodyPr/>
          <a:lstStyle/>
          <a:p>
            <a:r>
              <a:rPr lang="en-US" sz="4800" dirty="0" smtClean="0"/>
              <a:t>How do you get started doing your autosomal testing?</a:t>
            </a:r>
            <a:endParaRPr lang="en-US" sz="4800" dirty="0"/>
          </a:p>
        </p:txBody>
      </p:sp>
    </p:spTree>
    <p:extLst>
      <p:ext uri="{BB962C8B-B14F-4D97-AF65-F5344CB8AC3E}">
        <p14:creationId xmlns:p14="http://schemas.microsoft.com/office/powerpoint/2010/main" val="26259511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best deal at the moment seems to be at 23andme.com.</a:t>
            </a:r>
          </a:p>
          <a:p>
            <a:r>
              <a:rPr lang="en-US" dirty="0" smtClean="0"/>
              <a:t>A test of all chromosomes, including mtDNA, is $99.</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7809"/>
            <a:ext cx="3619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smtClean="0"/>
              <a:t>23andMe</a:t>
            </a:r>
            <a:endParaRPr lang="en-US" dirty="0"/>
          </a:p>
        </p:txBody>
      </p:sp>
    </p:spTree>
    <p:extLst>
      <p:ext uri="{BB962C8B-B14F-4D97-AF65-F5344CB8AC3E}">
        <p14:creationId xmlns:p14="http://schemas.microsoft.com/office/powerpoint/2010/main" val="3167105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23andme.com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524000"/>
            <a:ext cx="7689850" cy="474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rot="18891711">
            <a:off x="4076699" y="4242925"/>
            <a:ext cx="990600" cy="10668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68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Arrives in about a week.</a:t>
            </a:r>
          </a:p>
          <a:p>
            <a:r>
              <a:rPr lang="en-US" dirty="0" smtClean="0"/>
              <a:t>You spit in a tube, close the top, and shake it for 20 seconds.</a:t>
            </a:r>
          </a:p>
          <a:p>
            <a:r>
              <a:rPr lang="en-US" dirty="0" smtClean="0"/>
              <a:t>Put it in the pre-paid return mailer and send it off.</a:t>
            </a:r>
            <a:endParaRPr lang="en-US" dirty="0"/>
          </a:p>
        </p:txBody>
      </p:sp>
      <p:sp>
        <p:nvSpPr>
          <p:cNvPr id="3" name="Title 2"/>
          <p:cNvSpPr>
            <a:spLocks noGrp="1"/>
          </p:cNvSpPr>
          <p:nvPr>
            <p:ph type="title"/>
          </p:nvPr>
        </p:nvSpPr>
        <p:spPr/>
        <p:txBody>
          <a:bodyPr/>
          <a:lstStyle/>
          <a:p>
            <a:r>
              <a:rPr lang="en-US" dirty="0" smtClean="0"/>
              <a:t>The Kit</a:t>
            </a:r>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65" y="2285999"/>
            <a:ext cx="8866735" cy="227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6940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DNA testing, autosomal included, is not a shortcut around doing your research.</a:t>
            </a:r>
          </a:p>
          <a:p>
            <a:r>
              <a:rPr lang="en-US" dirty="0" smtClean="0"/>
              <a:t>DNA testing, alone, can’t tell you who your missing ancestor is.</a:t>
            </a:r>
          </a:p>
          <a:p>
            <a:r>
              <a:rPr lang="en-US" dirty="0" smtClean="0"/>
              <a:t>DNA testing’s primary use is to identify others who share identical or near identical segments of your DNA so you can perhaps figure out which ancestor gave you each the shared segment.</a:t>
            </a:r>
          </a:p>
          <a:p>
            <a:r>
              <a:rPr lang="en-US" dirty="0" smtClean="0"/>
              <a:t>Then you hope one of them already solved the problem you are working on.</a:t>
            </a:r>
            <a:endParaRPr lang="en-US" dirty="0"/>
          </a:p>
        </p:txBody>
      </p:sp>
      <p:pic>
        <p:nvPicPr>
          <p:cNvPr id="2051" name="Picture 3"/>
          <p:cNvPicPr>
            <a:picLocks noChangeAspect="1" noChangeArrowheads="1"/>
          </p:cNvPicPr>
          <p:nvPr/>
        </p:nvPicPr>
        <p:blipFill>
          <a:blip r:embed="rId2">
            <a:clrChange>
              <a:clrFrom>
                <a:srgbClr val="FE2CE3"/>
              </a:clrFrom>
              <a:clrTo>
                <a:srgbClr val="FE2CE3">
                  <a:alpha val="0"/>
                </a:srgbClr>
              </a:clrTo>
            </a:clrChange>
            <a:extLst>
              <a:ext uri="{28A0092B-C50C-407E-A947-70E740481C1C}">
                <a14:useLocalDpi xmlns:a14="http://schemas.microsoft.com/office/drawing/2010/main" val="0"/>
              </a:ext>
            </a:extLst>
          </a:blip>
          <a:srcRect/>
          <a:stretch>
            <a:fillRect/>
          </a:stretch>
        </p:blipFill>
        <p:spPr bwMode="auto">
          <a:xfrm>
            <a:off x="-152400" y="3352800"/>
            <a:ext cx="36957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43399" cy="689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wrapcandy.com/community/uploads/newbb/3924_44f47e6e47ea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432504">
            <a:off x="-1164604" y="3057408"/>
            <a:ext cx="11633099" cy="75539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685800" y="304800"/>
            <a:ext cx="7756263" cy="1054250"/>
          </a:xfrm>
        </p:spPr>
        <p:txBody>
          <a:bodyPr/>
          <a:lstStyle/>
          <a:p>
            <a:r>
              <a:rPr lang="en-US" sz="6000" dirty="0" smtClean="0">
                <a:solidFill>
                  <a:srgbClr val="FF0000"/>
                </a:solidFill>
                <a:latin typeface="Berlin Sans FB Demi" pitchFamily="34" charset="0"/>
              </a:rPr>
              <a:t>DNA is not a Shortcut</a:t>
            </a:r>
            <a:endParaRPr lang="en-US" sz="6000" dirty="0">
              <a:solidFill>
                <a:srgbClr val="FF0000"/>
              </a:solidFill>
              <a:latin typeface="Berlin Sans FB Demi" pitchFamily="34" charset="0"/>
            </a:endParaRPr>
          </a:p>
        </p:txBody>
      </p:sp>
    </p:spTree>
    <p:extLst>
      <p:ext uri="{BB962C8B-B14F-4D97-AF65-F5344CB8AC3E}">
        <p14:creationId xmlns:p14="http://schemas.microsoft.com/office/powerpoint/2010/main" val="3351303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9" fill="hold" nodeType="clickEffect">
                                  <p:stCondLst>
                                    <p:cond delay="0"/>
                                  </p:stCondLst>
                                  <p:childTnLst>
                                    <p:anim calcmode="lin" valueType="num">
                                      <p:cBhvr additive="base">
                                        <p:cTn id="12" dur="1000"/>
                                        <p:tgtEl>
                                          <p:spTgt spid="2053"/>
                                        </p:tgtEl>
                                        <p:attrNameLst>
                                          <p:attrName>ppt_x</p:attrName>
                                        </p:attrNameLst>
                                      </p:cBhvr>
                                      <p:tavLst>
                                        <p:tav tm="0">
                                          <p:val>
                                            <p:strVal val="ppt_x"/>
                                          </p:val>
                                        </p:tav>
                                        <p:tav tm="100000">
                                          <p:val>
                                            <p:strVal val="0-ppt_w/2"/>
                                          </p:val>
                                        </p:tav>
                                      </p:tavLst>
                                    </p:anim>
                                    <p:anim calcmode="lin" valueType="num">
                                      <p:cBhvr additive="base">
                                        <p:cTn id="13" dur="1000"/>
                                        <p:tgtEl>
                                          <p:spTgt spid="2053"/>
                                        </p:tgtEl>
                                        <p:attrNameLst>
                                          <p:attrName>ppt_y</p:attrName>
                                        </p:attrNameLst>
                                      </p:cBhvr>
                                      <p:tavLst>
                                        <p:tav tm="0">
                                          <p:val>
                                            <p:strVal val="ppt_y"/>
                                          </p:val>
                                        </p:tav>
                                        <p:tav tm="100000">
                                          <p:val>
                                            <p:strVal val="0-ppt_h/2"/>
                                          </p:val>
                                        </p:tav>
                                      </p:tavLst>
                                    </p:anim>
                                    <p:set>
                                      <p:cBhvr>
                                        <p:cTn id="14" dur="1" fill="hold">
                                          <p:stCondLst>
                                            <p:cond delay="999"/>
                                          </p:stCondLst>
                                        </p:cTn>
                                        <p:tgtEl>
                                          <p:spTgt spid="2053"/>
                                        </p:tgtEl>
                                        <p:attrNameLst>
                                          <p:attrName>style.visibility</p:attrName>
                                        </p:attrNameLst>
                                      </p:cBhvr>
                                      <p:to>
                                        <p:strVal val="hidden"/>
                                      </p:to>
                                    </p:set>
                                  </p:childTnLst>
                                </p:cTn>
                              </p:par>
                            </p:childTnLst>
                          </p:cTn>
                        </p:par>
                        <p:par>
                          <p:cTn id="15" fill="hold">
                            <p:stCondLst>
                              <p:cond delay="1000"/>
                            </p:stCondLst>
                            <p:childTnLst>
                              <p:par>
                                <p:cTn id="16" presetID="2" presetClass="exit" presetSubtype="8" fill="hold" nodeType="afterEffect">
                                  <p:stCondLst>
                                    <p:cond delay="0"/>
                                  </p:stCondLst>
                                  <p:childTnLst>
                                    <p:anim calcmode="lin" valueType="num">
                                      <p:cBhvr additive="base">
                                        <p:cTn id="17" dur="1000"/>
                                        <p:tgtEl>
                                          <p:spTgt spid="7171"/>
                                        </p:tgtEl>
                                        <p:attrNameLst>
                                          <p:attrName>ppt_x</p:attrName>
                                        </p:attrNameLst>
                                      </p:cBhvr>
                                      <p:tavLst>
                                        <p:tav tm="0">
                                          <p:val>
                                            <p:strVal val="ppt_x"/>
                                          </p:val>
                                        </p:tav>
                                        <p:tav tm="100000">
                                          <p:val>
                                            <p:strVal val="0-ppt_w/2"/>
                                          </p:val>
                                        </p:tav>
                                      </p:tavLst>
                                    </p:anim>
                                    <p:anim calcmode="lin" valueType="num">
                                      <p:cBhvr additive="base">
                                        <p:cTn id="18" dur="1000"/>
                                        <p:tgtEl>
                                          <p:spTgt spid="7171"/>
                                        </p:tgtEl>
                                        <p:attrNameLst>
                                          <p:attrName>ppt_y</p:attrName>
                                        </p:attrNameLst>
                                      </p:cBhvr>
                                      <p:tavLst>
                                        <p:tav tm="0">
                                          <p:val>
                                            <p:strVal val="ppt_y"/>
                                          </p:val>
                                        </p:tav>
                                        <p:tav tm="100000">
                                          <p:val>
                                            <p:strVal val="ppt_y"/>
                                          </p:val>
                                        </p:tav>
                                      </p:tavLst>
                                    </p:anim>
                                    <p:set>
                                      <p:cBhvr>
                                        <p:cTn id="19" dur="1" fill="hold">
                                          <p:stCondLst>
                                            <p:cond delay="999"/>
                                          </p:stCondLst>
                                        </p:cTn>
                                        <p:tgtEl>
                                          <p:spTgt spid="7171"/>
                                        </p:tgtEl>
                                        <p:attrNameLst>
                                          <p:attrName>style.visibility</p:attrName>
                                        </p:attrNameLst>
                                      </p:cBhvr>
                                      <p:to>
                                        <p:strVal val="hidden"/>
                                      </p:to>
                                    </p:set>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2051"/>
                                        </p:tgtEl>
                                        <p:attrNameLst>
                                          <p:attrName>ppt_w</p:attrName>
                                        </p:attrNameLst>
                                      </p:cBhvr>
                                      <p:tavLst>
                                        <p:tav tm="0">
                                          <p:val>
                                            <p:strVal val="ppt_w"/>
                                          </p:val>
                                        </p:tav>
                                        <p:tav tm="100000">
                                          <p:val>
                                            <p:fltVal val="0"/>
                                          </p:val>
                                        </p:tav>
                                      </p:tavLst>
                                    </p:anim>
                                    <p:anim calcmode="lin" valueType="num">
                                      <p:cBhvr>
                                        <p:cTn id="35" dur="500"/>
                                        <p:tgtEl>
                                          <p:spTgt spid="2051"/>
                                        </p:tgtEl>
                                        <p:attrNameLst>
                                          <p:attrName>ppt_h</p:attrName>
                                        </p:attrNameLst>
                                      </p:cBhvr>
                                      <p:tavLst>
                                        <p:tav tm="0">
                                          <p:val>
                                            <p:strVal val="ppt_h"/>
                                          </p:val>
                                        </p:tav>
                                        <p:tav tm="100000">
                                          <p:val>
                                            <p:fltVal val="0"/>
                                          </p:val>
                                        </p:tav>
                                      </p:tavLst>
                                    </p:anim>
                                    <p:animEffect transition="out" filter="fade">
                                      <p:cBhvr>
                                        <p:cTn id="36" dur="500"/>
                                        <p:tgtEl>
                                          <p:spTgt spid="2051"/>
                                        </p:tgtEl>
                                      </p:cBhvr>
                                    </p:animEffect>
                                    <p:set>
                                      <p:cBhvr>
                                        <p:cTn id="37" dur="1" fill="hold">
                                          <p:stCondLst>
                                            <p:cond delay="499"/>
                                          </p:stCondLst>
                                        </p:cTn>
                                        <p:tgtEl>
                                          <p:spTgt spid="2051"/>
                                        </p:tgtEl>
                                        <p:attrNameLst>
                                          <p:attrName>style.visibility</p:attrName>
                                        </p:attrNameLst>
                                      </p:cBhvr>
                                      <p:to>
                                        <p:strVal val="hidden"/>
                                      </p:to>
                                    </p:set>
                                  </p:childTnLst>
                                </p:cTn>
                              </p:par>
                            </p:childTnLst>
                          </p:cTn>
                        </p:par>
                        <p:par>
                          <p:cTn id="38" fill="hold">
                            <p:stCondLst>
                              <p:cond delay="500"/>
                            </p:stCondLst>
                            <p:childTnLst>
                              <p:par>
                                <p:cTn id="39" presetID="2" presetClass="entr" presetSubtype="2" fill="hold" nodeType="after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 calcmode="lin" valueType="num">
                                      <p:cBhvr additive="base">
                                        <p:cTn id="47"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lab checks 1,000,000 markers or </a:t>
            </a:r>
            <a:r>
              <a:rPr lang="en-US" dirty="0" err="1" smtClean="0"/>
              <a:t>SNPs</a:t>
            </a:r>
            <a:r>
              <a:rPr lang="en-US" dirty="0" smtClean="0"/>
              <a:t>.</a:t>
            </a:r>
          </a:p>
          <a:p>
            <a:r>
              <a:rPr lang="en-US" dirty="0" smtClean="0"/>
              <a:t>Then they send the data to 23andMe for posting.</a:t>
            </a:r>
          </a:p>
          <a:p>
            <a:r>
              <a:rPr lang="en-US" dirty="0" smtClean="0"/>
              <a:t>This took about two weeks for my sample.</a:t>
            </a:r>
            <a:endParaRPr lang="en-US" dirty="0"/>
          </a:p>
        </p:txBody>
      </p:sp>
      <p:sp>
        <p:nvSpPr>
          <p:cNvPr id="3" name="Title 2"/>
          <p:cNvSpPr>
            <a:spLocks noGrp="1"/>
          </p:cNvSpPr>
          <p:nvPr>
            <p:ph type="title"/>
          </p:nvPr>
        </p:nvSpPr>
        <p:spPr/>
        <p:txBody>
          <a:bodyPr/>
          <a:lstStyle/>
          <a:p>
            <a:r>
              <a:rPr lang="en-US" dirty="0" smtClean="0"/>
              <a:t>The Lab</a:t>
            </a:r>
            <a:endParaRPr lang="en-US" dirty="0"/>
          </a:p>
        </p:txBody>
      </p:sp>
      <p:pic>
        <p:nvPicPr>
          <p:cNvPr id="15362" name="Picture 2" descr="http://www.grinningplanet.com/2005/09-20/huxley-lab-copyrigh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191000"/>
            <a:ext cx="145732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809307" y="3657600"/>
            <a:ext cx="205740" cy="1219200"/>
          </a:xfrm>
          <a:prstGeom prst="rect">
            <a:avLst/>
          </a:prstGeom>
        </p:spPr>
      </p:pic>
      <p:pic>
        <p:nvPicPr>
          <p:cNvPr id="14" name="Picture 13"/>
          <p:cNvPicPr>
            <a:picLocks noChangeAspect="1"/>
          </p:cNvPicPr>
          <p:nvPr/>
        </p:nvPicPr>
        <p:blipFill>
          <a:blip r:embed="rId3">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4724400" y="3657600"/>
            <a:ext cx="205740" cy="1219200"/>
          </a:xfrm>
          <a:prstGeom prst="rect">
            <a:avLst/>
          </a:prstGeom>
        </p:spPr>
      </p:pic>
    </p:spTree>
    <p:extLst>
      <p:ext uri="{BB962C8B-B14F-4D97-AF65-F5344CB8AC3E}">
        <p14:creationId xmlns:p14="http://schemas.microsoft.com/office/powerpoint/2010/main" val="1947588171"/>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Once the data is loaded, you have the option of sharing all - or parts of it - or none of it.</a:t>
            </a:r>
          </a:p>
          <a:p>
            <a:r>
              <a:rPr lang="en-US" dirty="0" smtClean="0"/>
              <a:t>This is handled in your Personal Profile which you set up while waiting for your Kit to arrive.</a:t>
            </a:r>
          </a:p>
        </p:txBody>
      </p:sp>
      <p:sp>
        <p:nvSpPr>
          <p:cNvPr id="3" name="Title 2"/>
          <p:cNvSpPr>
            <a:spLocks noGrp="1"/>
          </p:cNvSpPr>
          <p:nvPr>
            <p:ph type="title"/>
          </p:nvPr>
        </p:nvSpPr>
        <p:spPr/>
        <p:txBody>
          <a:bodyPr/>
          <a:lstStyle/>
          <a:p>
            <a:r>
              <a:rPr lang="en-US" dirty="0" smtClean="0"/>
              <a:t>Your Profile</a:t>
            </a:r>
            <a:endParaRPr lang="en-US" dirty="0"/>
          </a:p>
        </p:txBody>
      </p:sp>
      <p:pic>
        <p:nvPicPr>
          <p:cNvPr id="7170" name="Picture 2" descr="http://definitelyfilipino.com/blog/wp-content/uploads/2011/12/silhouett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0" r="89796">
                        <a14:backgroundMark x1="19048" y1="34000" x2="22109" y2="31250"/>
                      </a14:backgroundRemoval>
                    </a14:imgEffect>
                  </a14:imgLayer>
                </a14:imgProps>
              </a:ext>
              <a:ext uri="{28A0092B-C50C-407E-A947-70E740481C1C}">
                <a14:useLocalDpi xmlns:a14="http://schemas.microsoft.com/office/drawing/2010/main" val="0"/>
              </a:ext>
            </a:extLst>
          </a:blip>
          <a:srcRect/>
          <a:stretch>
            <a:fillRect/>
          </a:stretch>
        </p:blipFill>
        <p:spPr bwMode="auto">
          <a:xfrm>
            <a:off x="3121603" y="1908464"/>
            <a:ext cx="28003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8158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1.66667E-6 -4.44444E-6 L -0.00312 0.21112 " pathEditMode="relative" rAng="0" ptsTypes="AA">
                                      <p:cBhvr>
                                        <p:cTn id="6" dur="2000" fill="hold"/>
                                        <p:tgtEl>
                                          <p:spTgt spid="7170"/>
                                        </p:tgtEl>
                                        <p:attrNameLst>
                                          <p:attrName>ppt_x</p:attrName>
                                          <p:attrName>ppt_y</p:attrName>
                                        </p:attrNameLst>
                                      </p:cBhvr>
                                      <p:rCtr x="-156" y="10556"/>
                                    </p:animMotion>
                                  </p:childTnLst>
                                </p:cTn>
                              </p:par>
                            </p:childTnLst>
                          </p:cTn>
                        </p:par>
                        <p:par>
                          <p:cTn id="7" fill="hold">
                            <p:stCondLst>
                              <p:cond delay="2500"/>
                            </p:stCondLst>
                            <p:childTnLst>
                              <p:par>
                                <p:cTn id="8" presetID="2" presetClass="entr" presetSubtype="2"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calcmode="lin" valueType="num">
                                      <p:cBhvr additive="base">
                                        <p:cTn id="10"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d3qcduphvv2yxi.cloudfront.net/assets/2507744/lightbox/stainless%20steel%20bank%20vault%20door_001.jpg?1289825167"/>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24" b="100000" l="0" r="97903">
                        <a14:backgroundMark x1="5484" y1="43619" x2="5484" y2="59429"/>
                        <a14:backgroundMark x1="78226" y1="15238" x2="82097" y2="18667"/>
                        <a14:backgroundMark x1="71452" y1="10286" x2="75806" y2="12762"/>
                        <a14:backgroundMark x1="76129" y1="80000" x2="81290" y2="75429"/>
                        <a14:backgroundMark x1="69516" y1="85143" x2="73387" y2="82095"/>
                        <a14:backgroundMark x1="19194" y1="63619" x2="20323" y2="59429"/>
                        <a14:backgroundMark x1="13710" y1="58095" x2="15161" y2="57905"/>
                      </a14:backgroundRemoval>
                    </a14:imgEffect>
                  </a14:imgLayer>
                </a14:imgProps>
              </a:ext>
              <a:ext uri="{28A0092B-C50C-407E-A947-70E740481C1C}">
                <a14:useLocalDpi xmlns:a14="http://schemas.microsoft.com/office/drawing/2010/main" val="0"/>
              </a:ext>
            </a:extLst>
          </a:blip>
          <a:srcRect/>
          <a:stretch>
            <a:fillRect/>
          </a:stretch>
        </p:blipFill>
        <p:spPr bwMode="auto">
          <a:xfrm rot="-180000" flipH="1">
            <a:off x="3020393" y="3595308"/>
            <a:ext cx="3521580" cy="2983399"/>
          </a:xfrm>
          <a:prstGeom prst="rect">
            <a:avLst/>
          </a:prstGeom>
          <a:noFill/>
          <a:effectLst>
            <a:outerShdw blurRad="50800" dist="203200" dir="2940000" sx="98000" sy="98000" algn="ctr" rotWithShape="0">
              <a:srgbClr val="000000">
                <a:alpha val="57000"/>
              </a:srgbClr>
            </a:outerShdw>
          </a:effectLst>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normAutofit/>
          </a:bodyPr>
          <a:lstStyle/>
          <a:p>
            <a:r>
              <a:rPr lang="en-US" dirty="0" smtClean="0"/>
              <a:t>The default is NO SHARING with others.</a:t>
            </a:r>
          </a:p>
          <a:p>
            <a:r>
              <a:rPr lang="en-US" dirty="0" smtClean="0"/>
              <a:t>And HEALTH data is, by default, </a:t>
            </a:r>
            <a:r>
              <a:rPr lang="en-US" b="1" dirty="0" smtClean="0">
                <a:solidFill>
                  <a:srgbClr val="FF0000"/>
                </a:solidFill>
              </a:rPr>
              <a:t>NOT EVEN AVAILABLE TO YOU</a:t>
            </a:r>
            <a:r>
              <a:rPr lang="en-US" dirty="0" smtClean="0"/>
              <a:t> until you unlock it.</a:t>
            </a:r>
            <a:endParaRPr lang="en-US" dirty="0"/>
          </a:p>
        </p:txBody>
      </p:sp>
      <p:sp>
        <p:nvSpPr>
          <p:cNvPr id="3" name="Title 2"/>
          <p:cNvSpPr>
            <a:spLocks noGrp="1"/>
          </p:cNvSpPr>
          <p:nvPr>
            <p:ph type="title"/>
          </p:nvPr>
        </p:nvSpPr>
        <p:spPr/>
        <p:txBody>
          <a:bodyPr/>
          <a:lstStyle/>
          <a:p>
            <a:r>
              <a:rPr lang="en-US" dirty="0" smtClean="0"/>
              <a:t>Your Profile</a:t>
            </a:r>
            <a:endParaRPr lang="en-US" dirty="0"/>
          </a:p>
        </p:txBody>
      </p:sp>
    </p:spTree>
    <p:extLst>
      <p:ext uri="{BB962C8B-B14F-4D97-AF65-F5344CB8AC3E}">
        <p14:creationId xmlns:p14="http://schemas.microsoft.com/office/powerpoint/2010/main" val="824506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Many people use 23andMe just for the health report.</a:t>
            </a:r>
          </a:p>
          <a:p>
            <a:r>
              <a:rPr lang="en-US" dirty="0" smtClean="0"/>
              <a:t>You have to opt in to see your health data since it could be scary.</a:t>
            </a:r>
          </a:p>
          <a:p>
            <a:r>
              <a:rPr lang="en-US" dirty="0" smtClean="0"/>
              <a:t>Then there is a further opt-in to see data on cancer, </a:t>
            </a:r>
            <a:r>
              <a:rPr lang="en-US" dirty="0" err="1" smtClean="0"/>
              <a:t>Altzheimers</a:t>
            </a:r>
            <a:r>
              <a:rPr lang="en-US" dirty="0" smtClean="0"/>
              <a:t>, and </a:t>
            </a:r>
            <a:r>
              <a:rPr lang="en-US" dirty="0" err="1" smtClean="0"/>
              <a:t>Parkinsons</a:t>
            </a:r>
            <a:r>
              <a:rPr lang="en-US" dirty="0"/>
              <a:t> </a:t>
            </a:r>
            <a:r>
              <a:rPr lang="en-US" dirty="0" smtClean="0"/>
              <a:t>since that is even more scary.</a:t>
            </a:r>
          </a:p>
          <a:p>
            <a:r>
              <a:rPr lang="en-US" dirty="0" smtClean="0"/>
              <a:t>Genealogists sometimes never look at their Health Report at all.</a:t>
            </a:r>
          </a:p>
        </p:txBody>
      </p:sp>
      <p:sp>
        <p:nvSpPr>
          <p:cNvPr id="3" name="Title 2"/>
          <p:cNvSpPr>
            <a:spLocks noGrp="1"/>
          </p:cNvSpPr>
          <p:nvPr>
            <p:ph type="title"/>
          </p:nvPr>
        </p:nvSpPr>
        <p:spPr/>
        <p:txBody>
          <a:bodyPr/>
          <a:lstStyle/>
          <a:p>
            <a:r>
              <a:rPr lang="en-US" dirty="0" smtClean="0"/>
              <a:t>Health Data</a:t>
            </a:r>
            <a:endParaRPr lang="en-US" dirty="0"/>
          </a:p>
        </p:txBody>
      </p:sp>
      <p:pic>
        <p:nvPicPr>
          <p:cNvPr id="4" name="Picture 4" descr="http://www.promdresses1.com/dresses/wp-content/uploads/2010/04/scared-woman.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backgroundMark x1="81818" y1="28247" x2="75273" y2="75649"/>
                      </a14:backgroundRemoval>
                    </a14:imgEffect>
                  </a14:imgLayer>
                </a14:imgProps>
              </a:ext>
              <a:ext uri="{28A0092B-C50C-407E-A947-70E740481C1C}">
                <a14:useLocalDpi xmlns:a14="http://schemas.microsoft.com/office/drawing/2010/main" val="0"/>
              </a:ext>
            </a:extLst>
          </a:blip>
          <a:srcRect/>
          <a:stretch>
            <a:fillRect/>
          </a:stretch>
        </p:blipFill>
        <p:spPr bwMode="auto">
          <a:xfrm>
            <a:off x="2666999" y="4080164"/>
            <a:ext cx="3197677"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miomioynamasquemio.files.wordpress.com/2009/02/fe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001437"/>
            <a:ext cx="1936750" cy="285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057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4338"/>
                                        </p:tgtEl>
                                        <p:attrNameLst>
                                          <p:attrName>style.visibility</p:attrName>
                                        </p:attrNameLst>
                                      </p:cBhvr>
                                      <p:to>
                                        <p:strVal val="visible"/>
                                      </p:to>
                                    </p:set>
                                    <p:animEffect transition="in" filter="fade">
                                      <p:cBhvr>
                                        <p:cTn id="18" dur="500"/>
                                        <p:tgtEl>
                                          <p:spTgt spid="1433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4338"/>
                                        </p:tgtEl>
                                        <p:attrNameLst>
                                          <p:attrName>ppt_x</p:attrName>
                                        </p:attrNameLst>
                                      </p:cBhvr>
                                      <p:tavLst>
                                        <p:tav tm="0">
                                          <p:val>
                                            <p:strVal val="ppt_x"/>
                                          </p:val>
                                        </p:tav>
                                        <p:tav tm="100000">
                                          <p:val>
                                            <p:strVal val="ppt_x"/>
                                          </p:val>
                                        </p:tav>
                                      </p:tavLst>
                                    </p:anim>
                                    <p:anim calcmode="lin" valueType="num">
                                      <p:cBhvr additive="base">
                                        <p:cTn id="23" dur="500"/>
                                        <p:tgtEl>
                                          <p:spTgt spid="14338"/>
                                        </p:tgtEl>
                                        <p:attrNameLst>
                                          <p:attrName>ppt_y</p:attrName>
                                        </p:attrNameLst>
                                      </p:cBhvr>
                                      <p:tavLst>
                                        <p:tav tm="0">
                                          <p:val>
                                            <p:strVal val="ppt_y"/>
                                          </p:val>
                                        </p:tav>
                                        <p:tav tm="100000">
                                          <p:val>
                                            <p:strVal val="1+ppt_h/2"/>
                                          </p:val>
                                        </p:tav>
                                      </p:tavLst>
                                    </p:anim>
                                    <p:set>
                                      <p:cBhvr>
                                        <p:cTn id="24" dur="1" fill="hold">
                                          <p:stCondLst>
                                            <p:cond delay="499"/>
                                          </p:stCondLst>
                                        </p:cTn>
                                        <p:tgtEl>
                                          <p:spTgt spid="14338"/>
                                        </p:tgtEl>
                                        <p:attrNameLst>
                                          <p:attrName>style.visibility</p:attrName>
                                        </p:attrNameLst>
                                      </p:cBhvr>
                                      <p:to>
                                        <p:strVal val="hidden"/>
                                      </p:to>
                                    </p:set>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75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250"/>
                            </p:stCondLst>
                            <p:childTnLst>
                              <p:par>
                                <p:cTn id="36" presetID="45" presetClass="exit" presetSubtype="0" fill="hold" nodeType="afterEffect">
                                  <p:stCondLst>
                                    <p:cond delay="3000"/>
                                  </p:stCondLst>
                                  <p:childTnLst>
                                    <p:animEffect transition="out" filter="fade">
                                      <p:cBhvr>
                                        <p:cTn id="37" dur="2000"/>
                                        <p:tgtEl>
                                          <p:spTgt spid="4"/>
                                        </p:tgtEl>
                                      </p:cBhvr>
                                    </p:animEffect>
                                    <p:anim calcmode="lin" valueType="num">
                                      <p:cBhvr>
                                        <p:cTn id="38"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4"/>
                                        </p:tgtEl>
                                        <p:attrNameLst>
                                          <p:attrName>ppt_h</p:attrName>
                                        </p:attrNameLst>
                                      </p:cBhvr>
                                      <p:tavLst>
                                        <p:tav tm="0">
                                          <p:val>
                                            <p:strVal val="ppt_h"/>
                                          </p:val>
                                        </p:tav>
                                        <p:tav tm="100000">
                                          <p:val>
                                            <p:strVal val="ppt_h"/>
                                          </p:val>
                                        </p:tav>
                                      </p:tavLst>
                                    </p:anim>
                                    <p:set>
                                      <p:cBhvr>
                                        <p:cTn id="40" dur="1" fill="hold">
                                          <p:stCondLst>
                                            <p:cond delay="1999"/>
                                          </p:stCondLst>
                                        </p:cTn>
                                        <p:tgtEl>
                                          <p:spTgt spid="4"/>
                                        </p:tgtEl>
                                        <p:attrNameLst>
                                          <p:attrName>style.visibility</p:attrName>
                                        </p:attrNameLst>
                                      </p:cBhvr>
                                      <p:to>
                                        <p:strVal val="hidden"/>
                                      </p:to>
                                    </p:set>
                                  </p:childTnLst>
                                </p:cTn>
                              </p:par>
                            </p:childTnLst>
                          </p:cTn>
                        </p:par>
                        <p:par>
                          <p:cTn id="41" fill="hold">
                            <p:stCondLst>
                              <p:cond delay="7250"/>
                            </p:stCondLst>
                            <p:childTnLst>
                              <p:par>
                                <p:cTn id="42" presetID="2" presetClass="entr" presetSubtype="2" fill="hold" nodeType="after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 calcmode="lin" valueType="num">
                                      <p:cBhvr additive="base">
                                        <p:cTn id="44"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526545"/>
            <a:ext cx="773430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rot="1646056">
            <a:off x="2299489" y="1593345"/>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646056">
            <a:off x="6297992" y="3113883"/>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46056">
            <a:off x="2698172" y="5586918"/>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46056">
            <a:off x="6207203" y="5715072"/>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7252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backgroundMark x1="59744" y1="14837" x2="59425" y2="19106"/>
                        <a14:backgroundMark x1="30990" y1="27033" x2="30032" y2="28455"/>
                        <a14:backgroundMark x1="70607" y1="80894" x2="73482" y2="78659"/>
                        <a14:backgroundMark x1="37700" y1="89431" x2="35144" y2="85976"/>
                        <a14:backgroundMark x1="53674" y1="813" x2="54313" y2="3252"/>
                        <a14:backgroundMark x1="59744" y1="1220" x2="61342" y2="2642"/>
                        <a14:backgroundMark x1="66773" y1="4878" x2="69010" y2="6504"/>
                        <a14:backgroundMark x1="40256" y1="7724" x2="40256" y2="10366"/>
                      </a14:backgroundRemoval>
                    </a14:imgEffect>
                  </a14:imgLayer>
                </a14:imgProps>
              </a:ext>
              <a:ext uri="{28A0092B-C50C-407E-A947-70E740481C1C}">
                <a14:useLocalDpi xmlns:a14="http://schemas.microsoft.com/office/drawing/2010/main" val="0"/>
              </a:ext>
            </a:extLst>
          </a:blip>
          <a:srcRect/>
          <a:stretch>
            <a:fillRect/>
          </a:stretch>
        </p:blipFill>
        <p:spPr bwMode="auto">
          <a:xfrm>
            <a:off x="4520053" y="1939636"/>
            <a:ext cx="3057817" cy="487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normAutofit/>
          </a:bodyPr>
          <a:lstStyle/>
          <a:p>
            <a:r>
              <a:rPr lang="en-US" dirty="0" smtClean="0"/>
              <a:t>What if that data got out?</a:t>
            </a:r>
          </a:p>
          <a:p>
            <a:r>
              <a:rPr lang="en-US" dirty="0"/>
              <a:t>The </a:t>
            </a:r>
            <a:r>
              <a:rPr lang="en-US" dirty="0" smtClean="0"/>
              <a:t>Genetic </a:t>
            </a:r>
            <a:r>
              <a:rPr lang="en-US" dirty="0"/>
              <a:t>Information Nondiscrimination Act, or GINA, has passed through Congress and was signed into law on May 21</a:t>
            </a:r>
            <a:r>
              <a:rPr lang="en-US" dirty="0" smtClean="0"/>
              <a:t>,</a:t>
            </a:r>
            <a:r>
              <a:rPr lang="en-US" dirty="0"/>
              <a:t> 2008</a:t>
            </a:r>
            <a:r>
              <a:rPr lang="en-US" dirty="0" smtClean="0"/>
              <a:t>. </a:t>
            </a:r>
          </a:p>
          <a:p>
            <a:r>
              <a:rPr lang="en-US" dirty="0" smtClean="0"/>
              <a:t>GINA protects </a:t>
            </a:r>
            <a:r>
              <a:rPr lang="en-US" dirty="0"/>
              <a:t>Americans from discrimination on the basis of genetic information</a:t>
            </a:r>
            <a:r>
              <a:rPr lang="en-US" dirty="0" smtClean="0"/>
              <a:t>.</a:t>
            </a:r>
          </a:p>
          <a:p>
            <a:r>
              <a:rPr lang="en-US" dirty="0"/>
              <a:t>Y</a:t>
            </a:r>
            <a:r>
              <a:rPr lang="en-US" dirty="0" smtClean="0"/>
              <a:t>ou believe that</a:t>
            </a:r>
            <a:r>
              <a:rPr lang="en-US" dirty="0"/>
              <a:t> </a:t>
            </a:r>
            <a:r>
              <a:rPr lang="en-US" dirty="0" smtClean="0"/>
              <a:t>don’t you?</a:t>
            </a:r>
          </a:p>
          <a:p>
            <a:r>
              <a:rPr lang="en-US" dirty="0" smtClean="0"/>
              <a:t>Well, don’t you?</a:t>
            </a:r>
            <a:endParaRPr lang="en-US" dirty="0"/>
          </a:p>
        </p:txBody>
      </p:sp>
      <p:sp>
        <p:nvSpPr>
          <p:cNvPr id="3" name="Title 2"/>
          <p:cNvSpPr>
            <a:spLocks noGrp="1"/>
          </p:cNvSpPr>
          <p:nvPr>
            <p:ph type="title"/>
          </p:nvPr>
        </p:nvSpPr>
        <p:spPr/>
        <p:txBody>
          <a:bodyPr/>
          <a:lstStyle/>
          <a:p>
            <a:r>
              <a:rPr lang="en-US" dirty="0" smtClean="0"/>
              <a:t>Yikes!</a:t>
            </a:r>
            <a:endParaRPr lang="en-US"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09800"/>
            <a:ext cx="3530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8657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xit" presetSubtype="0" fill="hold" nodeType="afterEffect">
                                  <p:stCondLst>
                                    <p:cond delay="500"/>
                                  </p:stCondLst>
                                  <p:childTnLst>
                                    <p:animEffect transition="out" filter="fade">
                                      <p:cBhvr>
                                        <p:cTn id="27" dur="500"/>
                                        <p:tgtEl>
                                          <p:spTgt spid="2">
                                            <p:txEl>
                                              <p:pRg st="0" end="0"/>
                                            </p:txEl>
                                          </p:spTgt>
                                        </p:tgtEl>
                                      </p:cBhvr>
                                    </p:animEffect>
                                    <p:set>
                                      <p:cBhvr>
                                        <p:cTn id="28" dur="1" fill="hold">
                                          <p:stCondLst>
                                            <p:cond delay="499"/>
                                          </p:stCondLst>
                                        </p:cTn>
                                        <p:tgtEl>
                                          <p:spTgt spid="2">
                                            <p:txEl>
                                              <p:pRg st="0" end="0"/>
                                            </p:txEl>
                                          </p:spTgt>
                                        </p:tgtEl>
                                        <p:attrNameLst>
                                          <p:attrName>style.visibility</p:attrName>
                                        </p:attrNameLst>
                                      </p:cBhvr>
                                      <p:to>
                                        <p:strVal val="hidden"/>
                                      </p:to>
                                    </p:set>
                                  </p:childTnLst>
                                </p:cTn>
                              </p:par>
                              <p:par>
                                <p:cTn id="29" presetID="10" presetClass="exit" presetSubtype="0" fill="hold" nodeType="withEffect">
                                  <p:stCondLst>
                                    <p:cond delay="500"/>
                                  </p:stCondLst>
                                  <p:childTnLst>
                                    <p:animEffect transition="out" filter="fade">
                                      <p:cBhvr>
                                        <p:cTn id="30" dur="500"/>
                                        <p:tgtEl>
                                          <p:spTgt spid="2">
                                            <p:txEl>
                                              <p:pRg st="1" end="1"/>
                                            </p:txEl>
                                          </p:spTgt>
                                        </p:tgtEl>
                                      </p:cBhvr>
                                    </p:animEffect>
                                    <p:set>
                                      <p:cBhvr>
                                        <p:cTn id="31" dur="1" fill="hold">
                                          <p:stCondLst>
                                            <p:cond delay="499"/>
                                          </p:stCondLst>
                                        </p:cTn>
                                        <p:tgtEl>
                                          <p:spTgt spid="2">
                                            <p:txEl>
                                              <p:pRg st="1" end="1"/>
                                            </p:txEl>
                                          </p:spTgt>
                                        </p:tgtEl>
                                        <p:attrNameLst>
                                          <p:attrName>style.visibility</p:attrName>
                                        </p:attrNameLst>
                                      </p:cBhvr>
                                      <p:to>
                                        <p:strVal val="hidden"/>
                                      </p:to>
                                    </p:set>
                                  </p:childTnLst>
                                </p:cTn>
                              </p:par>
                              <p:par>
                                <p:cTn id="32" presetID="10" presetClass="exit" presetSubtype="0" fill="hold" nodeType="withEffect">
                                  <p:stCondLst>
                                    <p:cond delay="500"/>
                                  </p:stCondLst>
                                  <p:childTnLst>
                                    <p:animEffect transition="out" filter="fade">
                                      <p:cBhvr>
                                        <p:cTn id="33" dur="500"/>
                                        <p:tgtEl>
                                          <p:spTgt spid="2">
                                            <p:txEl>
                                              <p:pRg st="2" end="2"/>
                                            </p:txEl>
                                          </p:spTgt>
                                        </p:tgtEl>
                                      </p:cBhvr>
                                    </p:animEffect>
                                    <p:set>
                                      <p:cBhvr>
                                        <p:cTn id="34" dur="1" fill="hold">
                                          <p:stCondLst>
                                            <p:cond delay="499"/>
                                          </p:stCondLst>
                                        </p:cTn>
                                        <p:tgtEl>
                                          <p:spTgt spid="2">
                                            <p:txEl>
                                              <p:pRg st="2" end="2"/>
                                            </p:txEl>
                                          </p:spTgt>
                                        </p:tgtEl>
                                        <p:attrNameLst>
                                          <p:attrName>style.visibility</p:attrName>
                                        </p:attrNameLst>
                                      </p:cBhvr>
                                      <p:to>
                                        <p:strVal val="hidden"/>
                                      </p:to>
                                    </p:se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7410"/>
                                        </p:tgtEl>
                                        <p:attrNameLst>
                                          <p:attrName>style.visibility</p:attrName>
                                        </p:attrNameLst>
                                      </p:cBhvr>
                                      <p:to>
                                        <p:strVal val="visible"/>
                                      </p:to>
                                    </p:set>
                                    <p:animEffect transition="in" filter="fade">
                                      <p:cBhvr>
                                        <p:cTn id="38" dur="500"/>
                                        <p:tgtEl>
                                          <p:spTgt spid="17410"/>
                                        </p:tgtEl>
                                      </p:cBhvr>
                                    </p:animEffect>
                                  </p:childTnLst>
                                </p:cTn>
                              </p:par>
                            </p:childTnLst>
                          </p:cTn>
                        </p:par>
                        <p:par>
                          <p:cTn id="39" fill="hold">
                            <p:stCondLst>
                              <p:cond delay="2000"/>
                            </p:stCondLst>
                            <p:childTnLst>
                              <p:par>
                                <p:cTn id="40" presetID="2" presetClass="entr" presetSubtype="4" fill="hold" nodeType="after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 calcmode="lin" valueType="num">
                                      <p:cBhvr additive="base">
                                        <p:cTn id="4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590550"/>
            <a:ext cx="885825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4154965">
            <a:off x="4288822" y="1080931"/>
            <a:ext cx="990600" cy="762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4154965">
            <a:off x="4687139" y="4205131"/>
            <a:ext cx="990600" cy="762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3249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64" y="609600"/>
            <a:ext cx="840359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3635453">
            <a:off x="5077172" y="2104849"/>
            <a:ext cx="1143000" cy="838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4584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850900"/>
            <a:ext cx="7861300" cy="515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6019800" y="840509"/>
            <a:ext cx="8382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905000" y="2438400"/>
            <a:ext cx="8382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038600" y="3203863"/>
            <a:ext cx="8382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6019800" y="4225636"/>
            <a:ext cx="8382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65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713509" y="3464"/>
            <a:ext cx="7756263" cy="1054250"/>
          </a:xfrm>
        </p:spPr>
        <p:txBody>
          <a:bodyPr/>
          <a:lstStyle/>
          <a:p>
            <a:r>
              <a:rPr lang="en-US" sz="4400" dirty="0" smtClean="0"/>
              <a:t>A More Representative Page</a:t>
            </a:r>
            <a:endParaRPr lang="en-US" sz="4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09" y="1010227"/>
            <a:ext cx="7658100" cy="585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rot="1993712">
            <a:off x="1793779" y="4104650"/>
            <a:ext cx="6096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993712">
            <a:off x="4807143" y="4295729"/>
            <a:ext cx="6096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6794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itchFamily="2" charset="2"/>
              <a:buChar char="Ø"/>
            </a:pPr>
            <a:endParaRPr lang="en-US" dirty="0" smtClean="0"/>
          </a:p>
          <a:p>
            <a:pPr>
              <a:buFont typeface="Wingdings" pitchFamily="2" charset="2"/>
              <a:buChar char="Ø"/>
            </a:pPr>
            <a:r>
              <a:rPr lang="en-US" dirty="0" smtClean="0"/>
              <a:t>The </a:t>
            </a:r>
            <a:r>
              <a:rPr lang="en-US" dirty="0"/>
              <a:t>Y </a:t>
            </a:r>
            <a:r>
              <a:rPr lang="en-US" dirty="0" smtClean="0"/>
              <a:t>chromosome </a:t>
            </a:r>
            <a:r>
              <a:rPr lang="en-US" dirty="0"/>
              <a:t>is only found in </a:t>
            </a:r>
            <a:r>
              <a:rPr lang="en-US" dirty="0" smtClean="0"/>
              <a:t>males.</a:t>
            </a:r>
          </a:p>
          <a:p>
            <a:pPr>
              <a:buFont typeface="Wingdings" pitchFamily="2" charset="2"/>
              <a:buChar char="Ø"/>
            </a:pPr>
            <a:r>
              <a:rPr lang="en-US" dirty="0" smtClean="0"/>
              <a:t>It is passed only from father to son.</a:t>
            </a:r>
            <a:endParaRPr lang="en-US" dirty="0"/>
          </a:p>
          <a:p>
            <a:pPr>
              <a:buFont typeface="Wingdings" pitchFamily="2" charset="2"/>
              <a:buChar char="Ø"/>
            </a:pPr>
            <a:r>
              <a:rPr lang="en-US" dirty="0" smtClean="0"/>
              <a:t>A large section of the Y chromosome does not undergo recombination during meiosis….</a:t>
            </a:r>
          </a:p>
          <a:p>
            <a:pPr>
              <a:buFont typeface="Wingdings" pitchFamily="2" charset="2"/>
              <a:buChar char="Ø"/>
            </a:pPr>
            <a:r>
              <a:rPr lang="en-US" dirty="0" smtClean="0"/>
              <a:t>…making it ideal for tracking </a:t>
            </a:r>
            <a:r>
              <a:rPr lang="en-US" dirty="0" err="1" smtClean="0"/>
              <a:t>patrilineage</a:t>
            </a:r>
            <a:r>
              <a:rPr lang="en-US" dirty="0" smtClean="0"/>
              <a:t>.</a:t>
            </a:r>
            <a:endParaRPr lang="en-US" dirty="0"/>
          </a:p>
        </p:txBody>
      </p:sp>
      <p:sp>
        <p:nvSpPr>
          <p:cNvPr id="2" name="Title 1"/>
          <p:cNvSpPr>
            <a:spLocks noGrp="1"/>
          </p:cNvSpPr>
          <p:nvPr>
            <p:ph type="title"/>
          </p:nvPr>
        </p:nvSpPr>
        <p:spPr/>
        <p:txBody>
          <a:bodyPr/>
          <a:lstStyle/>
          <a:p>
            <a:r>
              <a:rPr lang="en-US" b="1" dirty="0"/>
              <a:t>Y-chromosome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8" y="4343400"/>
            <a:ext cx="9178118"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5053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25 E" pathEditMode="relative" ptsTypes="">
                                      <p:cBhvr>
                                        <p:cTn id="18" dur="2000" fill="hold"/>
                                        <p:tgtEl>
                                          <p:spTgt spid="10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Sharing Genomes</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6934200" cy="395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4572000" y="3200400"/>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70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Sharing Genomes</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2872"/>
            <a:ext cx="6921500"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769379"/>
      </p:ext>
    </p:extLst>
  </p:cSld>
  <p:clrMapOvr>
    <a:masterClrMapping/>
  </p:clrMapOvr>
  <p:transition spd="slow">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590550"/>
            <a:ext cx="885825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rot="13531278">
            <a:off x="3003397" y="964459"/>
            <a:ext cx="914400" cy="685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712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129358"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5791200" y="3214253"/>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4703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318" y="0"/>
            <a:ext cx="7620000" cy="679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1752600" y="4686300"/>
            <a:ext cx="8382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0073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5" y="1539875"/>
            <a:ext cx="6750050" cy="377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1662545" y="4343400"/>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2894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482600"/>
            <a:ext cx="6515100" cy="589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980923"/>
      </p:ext>
    </p:extLst>
  </p:cSld>
  <p:clrMapOvr>
    <a:masterClrMapping/>
  </p:clrMapOvr>
  <p:transition spd="slow">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36575"/>
            <a:ext cx="6248400" cy="578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950644"/>
      </p:ext>
    </p:extLst>
  </p:cSld>
  <p:clrMapOvr>
    <a:masterClrMapping/>
  </p:clrMapOvr>
  <p:transition spd="slow">
    <p:pull/>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68" y="317350"/>
            <a:ext cx="7756263" cy="1054250"/>
          </a:xfrm>
        </p:spPr>
        <p:txBody>
          <a:bodyPr/>
          <a:lstStyle/>
          <a:p>
            <a:r>
              <a:rPr lang="en-US" dirty="0" smtClean="0"/>
              <a:t>Inbox</a:t>
            </a:r>
            <a:endParaRPr lang="en-US" dirty="0"/>
          </a:p>
        </p:txBody>
      </p:sp>
      <p:sp>
        <p:nvSpPr>
          <p:cNvPr id="6" name="Right Arrow 5"/>
          <p:cNvSpPr/>
          <p:nvPr/>
        </p:nvSpPr>
        <p:spPr>
          <a:xfrm rot="5400000">
            <a:off x="797503" y="936048"/>
            <a:ext cx="538595"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524000"/>
            <a:ext cx="885825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6281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Inbox</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1664907"/>
            <a:ext cx="7683500" cy="461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56348"/>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Mitochondria are cellular organelles that provide energy for various cellular functions. </a:t>
            </a:r>
          </a:p>
          <a:p>
            <a:r>
              <a:rPr lang="en-US" dirty="0" smtClean="0"/>
              <a:t>mtDNA is a circular molecule.</a:t>
            </a:r>
          </a:p>
          <a:p>
            <a:r>
              <a:rPr lang="en-US" dirty="0"/>
              <a:t>Every human cell contains between 100 and 10,000 copies of mitochondrial DNA</a:t>
            </a:r>
            <a:endParaRPr lang="en-US" dirty="0" smtClean="0"/>
          </a:p>
          <a:p>
            <a:endParaRPr lang="en-US" dirty="0"/>
          </a:p>
        </p:txBody>
      </p:sp>
      <p:sp>
        <p:nvSpPr>
          <p:cNvPr id="2" name="Title 1"/>
          <p:cNvSpPr>
            <a:spLocks noGrp="1"/>
          </p:cNvSpPr>
          <p:nvPr>
            <p:ph type="title"/>
          </p:nvPr>
        </p:nvSpPr>
        <p:spPr>
          <a:xfrm>
            <a:off x="685800" y="917863"/>
            <a:ext cx="7756263" cy="725244"/>
          </a:xfrm>
        </p:spPr>
        <p:txBody>
          <a:bodyPr>
            <a:normAutofit fontScale="90000"/>
          </a:bodyPr>
          <a:lstStyle/>
          <a:p>
            <a:r>
              <a:rPr lang="en-US" sz="5300" b="1" dirty="0" smtClean="0"/>
              <a:t>Mitochondrial DNA</a:t>
            </a:r>
            <a:r>
              <a:rPr lang="en-US" b="1" dirty="0" smtClean="0"/>
              <a:t/>
            </a:r>
            <a:br>
              <a:rPr lang="en-US" b="1" dirty="0" smtClean="0"/>
            </a:br>
            <a:endParaRPr lang="en-US" dirty="0"/>
          </a:p>
        </p:txBody>
      </p:sp>
      <p:pic>
        <p:nvPicPr>
          <p:cNvPr id="1026" name="Picture 2" descr="http://upload.wikimedia.org/wikipedia/commons/thumb/3/3e/Mitochondrial_DNA_en.svg/350px-Mitochondrial_DNA_e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3407663"/>
            <a:ext cx="4267200" cy="34503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9328" y="2286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720444" y="228600"/>
            <a:ext cx="1302327" cy="130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7138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8" fill="hold" nodeType="clickEffect">
                                  <p:stCondLst>
                                    <p:cond delay="0"/>
                                  </p:stCondLst>
                                  <p:childTnLst>
                                    <p:anim calcmode="lin" valueType="num">
                                      <p:cBhvr additive="base">
                                        <p:cTn id="17" dur="500"/>
                                        <p:tgtEl>
                                          <p:spTgt spid="1026"/>
                                        </p:tgtEl>
                                        <p:attrNameLst>
                                          <p:attrName>ppt_x</p:attrName>
                                        </p:attrNameLst>
                                      </p:cBhvr>
                                      <p:tavLst>
                                        <p:tav tm="0">
                                          <p:val>
                                            <p:strVal val="ppt_x"/>
                                          </p:val>
                                        </p:tav>
                                        <p:tav tm="100000">
                                          <p:val>
                                            <p:strVal val="0-ppt_w/2"/>
                                          </p:val>
                                        </p:tav>
                                      </p:tavLst>
                                    </p:anim>
                                    <p:anim calcmode="lin" valueType="num">
                                      <p:cBhvr additive="base">
                                        <p:cTn id="18" dur="500"/>
                                        <p:tgtEl>
                                          <p:spTgt spid="1026"/>
                                        </p:tgtEl>
                                        <p:attrNameLst>
                                          <p:attrName>ppt_y</p:attrName>
                                        </p:attrNameLst>
                                      </p:cBhvr>
                                      <p:tavLst>
                                        <p:tav tm="0">
                                          <p:val>
                                            <p:strVal val="ppt_y"/>
                                          </p:val>
                                        </p:tav>
                                        <p:tav tm="100000">
                                          <p:val>
                                            <p:strVal val="ppt_y"/>
                                          </p:val>
                                        </p:tav>
                                      </p:tavLst>
                                    </p:anim>
                                    <p:set>
                                      <p:cBhvr>
                                        <p:cTn id="19" dur="1" fill="hold">
                                          <p:stCondLst>
                                            <p:cond delay="499"/>
                                          </p:stCondLst>
                                        </p:cTn>
                                        <p:tgtEl>
                                          <p:spTgt spid="1026"/>
                                        </p:tgtEl>
                                        <p:attrNameLst>
                                          <p:attrName>style.visibility</p:attrName>
                                        </p:attrNameLst>
                                      </p:cBhvr>
                                      <p:to>
                                        <p:strVal val="hidden"/>
                                      </p:to>
                                    </p:se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1026" name="Picture 2" descr="http://www.dailytravelphotos.com/images/2009/090202_gobi_desert_mongolia_sand_dunes_small_person_dwarfed_travel_photography_IMG_1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964" y="-152400"/>
            <a:ext cx="9478709" cy="7010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14890" y="76200"/>
            <a:ext cx="8763000" cy="1054250"/>
          </a:xfrm>
        </p:spPr>
        <p:txBody>
          <a:bodyPr/>
          <a:lstStyle/>
          <a:p>
            <a:r>
              <a:rPr lang="en-US" sz="4800" dirty="0" smtClean="0">
                <a:solidFill>
                  <a:srgbClr val="FFFF00"/>
                </a:solidFill>
              </a:rPr>
              <a:t>With Y and mtDNA testing the problem was too few contacts.</a:t>
            </a:r>
            <a:endParaRPr lang="en-US" sz="4800" dirty="0">
              <a:solidFill>
                <a:srgbClr val="FFFF00"/>
              </a:solidFill>
            </a:endParaRPr>
          </a:p>
        </p:txBody>
      </p:sp>
    </p:spTree>
    <p:extLst>
      <p:ext uri="{BB962C8B-B14F-4D97-AF65-F5344CB8AC3E}">
        <p14:creationId xmlns:p14="http://schemas.microsoft.com/office/powerpoint/2010/main" val="35102792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1800" y="2209800"/>
            <a:ext cx="3118038" cy="4507071"/>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418" y="5424228"/>
            <a:ext cx="2916382" cy="1228725"/>
          </a:xfrm>
          <a:prstGeom prst="rect">
            <a:avLst/>
          </a:prstGeom>
        </p:spPr>
      </p:pic>
      <p:pic>
        <p:nvPicPr>
          <p:cNvPr id="2050" name="Picture 2" descr="http://3.bp.blogspot.com/-6W31ubW3UkM/Tzj3cO9uIHI/AAAAAAAAAeI/RgBZdmIy9JE/s1600/crow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4"/>
            <a:ext cx="9231198" cy="68614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8600" y="228600"/>
            <a:ext cx="8610600" cy="1054250"/>
          </a:xfrm>
        </p:spPr>
        <p:txBody>
          <a:bodyPr/>
          <a:lstStyle/>
          <a:p>
            <a:r>
              <a:rPr lang="en-US" sz="4800" dirty="0" smtClean="0">
                <a:solidFill>
                  <a:schemeClr val="tx1"/>
                </a:solidFill>
              </a:rPr>
              <a:t>With Autosomal DNA testing the problem is too many.</a:t>
            </a:r>
            <a:endParaRPr lang="en-US" sz="4800" dirty="0">
              <a:solidFill>
                <a:schemeClr val="tx1"/>
              </a:solidFill>
            </a:endParaRPr>
          </a:p>
        </p:txBody>
      </p:sp>
    </p:spTree>
    <p:extLst>
      <p:ext uri="{BB962C8B-B14F-4D97-AF65-F5344CB8AC3E}">
        <p14:creationId xmlns:p14="http://schemas.microsoft.com/office/powerpoint/2010/main" val="39099905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250"/>
                                        <p:tgtEl>
                                          <p:spTgt spid="2050"/>
                                        </p:tgtEl>
                                      </p:cBhvr>
                                    </p:animEffect>
                                  </p:childTnLst>
                                </p:cTn>
                              </p:par>
                            </p:childTnLst>
                          </p:cTn>
                        </p:par>
                        <p:par>
                          <p:cTn id="8" fill="hold">
                            <p:stCondLst>
                              <p:cond delay="525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2050"/>
                                        </p:tgtEl>
                                        <p:attrNameLst>
                                          <p:attrName>ppt_w</p:attrName>
                                        </p:attrNameLst>
                                      </p:cBhvr>
                                      <p:tavLst>
                                        <p:tav tm="0">
                                          <p:val>
                                            <p:strVal val="ppt_w"/>
                                          </p:val>
                                        </p:tav>
                                        <p:tav tm="100000">
                                          <p:val>
                                            <p:fltVal val="0"/>
                                          </p:val>
                                        </p:tav>
                                      </p:tavLst>
                                    </p:anim>
                                    <p:anim calcmode="lin" valueType="num">
                                      <p:cBhvr>
                                        <p:cTn id="17" dur="1000"/>
                                        <p:tgtEl>
                                          <p:spTgt spid="2050"/>
                                        </p:tgtEl>
                                        <p:attrNameLst>
                                          <p:attrName>ppt_h</p:attrName>
                                        </p:attrNameLst>
                                      </p:cBhvr>
                                      <p:tavLst>
                                        <p:tav tm="0">
                                          <p:val>
                                            <p:strVal val="ppt_h"/>
                                          </p:val>
                                        </p:tav>
                                        <p:tav tm="100000">
                                          <p:val>
                                            <p:fltVal val="0"/>
                                          </p:val>
                                        </p:tav>
                                      </p:tavLst>
                                    </p:anim>
                                    <p:anim calcmode="lin" valueType="num">
                                      <p:cBhvr>
                                        <p:cTn id="18" dur="1000"/>
                                        <p:tgtEl>
                                          <p:spTgt spid="2050"/>
                                        </p:tgtEl>
                                        <p:attrNameLst>
                                          <p:attrName>style.rotation</p:attrName>
                                        </p:attrNameLst>
                                      </p:cBhvr>
                                      <p:tavLst>
                                        <p:tav tm="0">
                                          <p:val>
                                            <p:fltVal val="0"/>
                                          </p:val>
                                        </p:tav>
                                        <p:tav tm="100000">
                                          <p:val>
                                            <p:fltVal val="90"/>
                                          </p:val>
                                        </p:tav>
                                      </p:tavLst>
                                    </p:anim>
                                    <p:animEffect transition="out" filter="fade">
                                      <p:cBhvr>
                                        <p:cTn id="19" dur="1000"/>
                                        <p:tgtEl>
                                          <p:spTgt spid="2050"/>
                                        </p:tgtEl>
                                      </p:cBhvr>
                                    </p:animEffect>
                                    <p:set>
                                      <p:cBhvr>
                                        <p:cTn id="20" dur="1" fill="hold">
                                          <p:stCondLst>
                                            <p:cond delay="999"/>
                                          </p:stCondLst>
                                        </p:cTn>
                                        <p:tgtEl>
                                          <p:spTgt spid="205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1" fill="hold" nodeType="clickEffect">
                                  <p:stCondLst>
                                    <p:cond delay="0"/>
                                  </p:stCondLst>
                                  <p:childTnLst>
                                    <p:animEffect transition="out" filter="wipe(up)">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par>
                          <p:cTn id="26" fill="hold">
                            <p:stCondLst>
                              <p:cond delay="2000"/>
                            </p:stCondLst>
                            <p:childTnLst>
                              <p:par>
                                <p:cTn id="27" presetID="42" presetClass="path" presetSubtype="0" accel="50000" decel="50000" fill="hold" nodeType="afterEffect">
                                  <p:stCondLst>
                                    <p:cond delay="0"/>
                                  </p:stCondLst>
                                  <p:childTnLst>
                                    <p:animMotion origin="layout" path="M -4.72222E-6 4.44444E-6 L 0.00122 -0.24723 " pathEditMode="relative" rAng="0" ptsTypes="AA">
                                      <p:cBhvr>
                                        <p:cTn id="28" dur="2000" fill="hold"/>
                                        <p:tgtEl>
                                          <p:spTgt spid="7"/>
                                        </p:tgtEl>
                                        <p:attrNameLst>
                                          <p:attrName>ppt_x</p:attrName>
                                          <p:attrName>ppt_y</p:attrName>
                                        </p:attrNameLst>
                                      </p:cBhvr>
                                      <p:rCtr x="52" y="-1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Taming the Chaos</a:t>
            </a:r>
            <a:endParaRPr lang="en-US" dirty="0"/>
          </a:p>
        </p:txBody>
      </p:sp>
      <p:pic>
        <p:nvPicPr>
          <p:cNvPr id="4098" name="Picture 2" descr="http://www.shopatmoxie.com/mm5/graphics/00000001/chaos40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81" b="99196" l="5778" r="98889">
                        <a14:foregroundMark x1="9333" y1="18767" x2="6444" y2="18767"/>
                        <a14:foregroundMark x1="94222" y1="38874" x2="97556" y2="39946"/>
                        <a14:foregroundMark x1="8222" y1="60590" x2="15778" y2="58981"/>
                        <a14:foregroundMark x1="14444" y1="61662" x2="52222" y2="76139"/>
                        <a14:foregroundMark x1="16000" y1="28686" x2="16000" y2="29759"/>
                        <a14:foregroundMark x1="24000" y1="35121" x2="24667" y2="42627"/>
                        <a14:backgroundMark x1="80000" y1="51206" x2="92444" y2="45845"/>
                        <a14:backgroundMark x1="20000" y1="41823" x2="22444" y2="45040"/>
                        <a14:backgroundMark x1="14667" y1="26005" x2="17333" y2="26810"/>
                      </a14:backgroundRemoval>
                    </a14:imgEffect>
                  </a14:imgLayer>
                </a14:imgProps>
              </a:ext>
              <a:ext uri="{28A0092B-C50C-407E-A947-70E740481C1C}">
                <a14:useLocalDpi xmlns:a14="http://schemas.microsoft.com/office/drawing/2010/main" val="0"/>
              </a:ext>
            </a:extLst>
          </a:blip>
          <a:srcRect/>
          <a:stretch>
            <a:fillRect/>
          </a:stretch>
        </p:blipFill>
        <p:spPr bwMode="auto">
          <a:xfrm>
            <a:off x="2298700" y="2514600"/>
            <a:ext cx="4286250" cy="35528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a:clrChange>
              <a:clrFrom>
                <a:srgbClr val="DD1FFF"/>
              </a:clrFrom>
              <a:clrTo>
                <a:srgbClr val="DD1FFF">
                  <a:alpha val="0"/>
                </a:srgbClr>
              </a:clrTo>
            </a:clrChange>
            <a:extLst>
              <a:ext uri="{28A0092B-C50C-407E-A947-70E740481C1C}">
                <a14:useLocalDpi xmlns:a14="http://schemas.microsoft.com/office/drawing/2010/main" val="0"/>
              </a:ext>
            </a:extLst>
          </a:blip>
          <a:srcRect/>
          <a:stretch>
            <a:fillRect/>
          </a:stretch>
        </p:blipFill>
        <p:spPr bwMode="auto">
          <a:xfrm>
            <a:off x="2590800" y="1612034"/>
            <a:ext cx="42926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http://c0rn3liusdwelling.files.wordpress.com/2011/12/poof.gif?w=2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65240"/>
            <a:ext cx="11277600" cy="717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724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1+#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100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250" fill="hold"/>
                                        <p:tgtEl>
                                          <p:spTgt spid="4102"/>
                                        </p:tgtEl>
                                        <p:attrNameLst>
                                          <p:attrName>ppt_w</p:attrName>
                                        </p:attrNameLst>
                                      </p:cBhvr>
                                      <p:tavLst>
                                        <p:tav tm="0">
                                          <p:val>
                                            <p:fltVal val="0"/>
                                          </p:val>
                                        </p:tav>
                                        <p:tav tm="100000">
                                          <p:val>
                                            <p:strVal val="#ppt_w"/>
                                          </p:val>
                                        </p:tav>
                                      </p:tavLst>
                                    </p:anim>
                                    <p:anim calcmode="lin" valueType="num">
                                      <p:cBhvr>
                                        <p:cTn id="13" dur="250" fill="hold"/>
                                        <p:tgtEl>
                                          <p:spTgt spid="4102"/>
                                        </p:tgtEl>
                                        <p:attrNameLst>
                                          <p:attrName>ppt_h</p:attrName>
                                        </p:attrNameLst>
                                      </p:cBhvr>
                                      <p:tavLst>
                                        <p:tav tm="0">
                                          <p:val>
                                            <p:fltVal val="0"/>
                                          </p:val>
                                        </p:tav>
                                        <p:tav tm="100000">
                                          <p:val>
                                            <p:strVal val="#ppt_h"/>
                                          </p:val>
                                        </p:tav>
                                      </p:tavLst>
                                    </p:anim>
                                    <p:animEffect transition="in" filter="fade">
                                      <p:cBhvr>
                                        <p:cTn id="14" dur="250"/>
                                        <p:tgtEl>
                                          <p:spTgt spid="4102"/>
                                        </p:tgtEl>
                                      </p:cBhvr>
                                    </p:animEffect>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250"/>
                                        <p:tgtEl>
                                          <p:spTgt spid="4098"/>
                                        </p:tgtEl>
                                      </p:cBhvr>
                                    </p:animEffect>
                                  </p:childTnLst>
                                </p:cTn>
                              </p:par>
                              <p:par>
                                <p:cTn id="19" presetID="53" presetClass="exit" presetSubtype="32" fill="hold" nodeType="withEffect">
                                  <p:stCondLst>
                                    <p:cond delay="0"/>
                                  </p:stCondLst>
                                  <p:childTnLst>
                                    <p:anim calcmode="lin" valueType="num">
                                      <p:cBhvr>
                                        <p:cTn id="20" dur="10"/>
                                        <p:tgtEl>
                                          <p:spTgt spid="4100"/>
                                        </p:tgtEl>
                                        <p:attrNameLst>
                                          <p:attrName>ppt_w</p:attrName>
                                        </p:attrNameLst>
                                      </p:cBhvr>
                                      <p:tavLst>
                                        <p:tav tm="0">
                                          <p:val>
                                            <p:strVal val="ppt_w"/>
                                          </p:val>
                                        </p:tav>
                                        <p:tav tm="100000">
                                          <p:val>
                                            <p:fltVal val="0"/>
                                          </p:val>
                                        </p:tav>
                                      </p:tavLst>
                                    </p:anim>
                                    <p:anim calcmode="lin" valueType="num">
                                      <p:cBhvr>
                                        <p:cTn id="21" dur="10"/>
                                        <p:tgtEl>
                                          <p:spTgt spid="4100"/>
                                        </p:tgtEl>
                                        <p:attrNameLst>
                                          <p:attrName>ppt_h</p:attrName>
                                        </p:attrNameLst>
                                      </p:cBhvr>
                                      <p:tavLst>
                                        <p:tav tm="0">
                                          <p:val>
                                            <p:strVal val="ppt_h"/>
                                          </p:val>
                                        </p:tav>
                                        <p:tav tm="100000">
                                          <p:val>
                                            <p:fltVal val="0"/>
                                          </p:val>
                                        </p:tav>
                                      </p:tavLst>
                                    </p:anim>
                                    <p:animEffect transition="out" filter="fade">
                                      <p:cBhvr>
                                        <p:cTn id="22" dur="10"/>
                                        <p:tgtEl>
                                          <p:spTgt spid="4100"/>
                                        </p:tgtEl>
                                      </p:cBhvr>
                                    </p:animEffect>
                                    <p:set>
                                      <p:cBhvr>
                                        <p:cTn id="23" dur="1" fill="hold">
                                          <p:stCondLst>
                                            <p:cond delay="9"/>
                                          </p:stCondLst>
                                        </p:cTn>
                                        <p:tgtEl>
                                          <p:spTgt spid="4100"/>
                                        </p:tgtEl>
                                        <p:attrNameLst>
                                          <p:attrName>style.visibility</p:attrName>
                                        </p:attrNameLst>
                                      </p:cBhvr>
                                      <p:to>
                                        <p:strVal val="hidden"/>
                                      </p:to>
                                    </p:set>
                                  </p:childTnLst>
                                </p:cTn>
                              </p:par>
                            </p:childTnLst>
                          </p:cTn>
                        </p:par>
                        <p:par>
                          <p:cTn id="24" fill="hold">
                            <p:stCondLst>
                              <p:cond delay="2000"/>
                            </p:stCondLst>
                            <p:childTnLst>
                              <p:par>
                                <p:cTn id="25" presetID="53" presetClass="exit" presetSubtype="32" fill="hold" nodeType="afterEffect">
                                  <p:stCondLst>
                                    <p:cond delay="0"/>
                                  </p:stCondLst>
                                  <p:childTnLst>
                                    <p:anim calcmode="lin" valueType="num">
                                      <p:cBhvr>
                                        <p:cTn id="26" dur="250"/>
                                        <p:tgtEl>
                                          <p:spTgt spid="4102"/>
                                        </p:tgtEl>
                                        <p:attrNameLst>
                                          <p:attrName>ppt_w</p:attrName>
                                        </p:attrNameLst>
                                      </p:cBhvr>
                                      <p:tavLst>
                                        <p:tav tm="0">
                                          <p:val>
                                            <p:strVal val="ppt_w"/>
                                          </p:val>
                                        </p:tav>
                                        <p:tav tm="100000">
                                          <p:val>
                                            <p:fltVal val="0"/>
                                          </p:val>
                                        </p:tav>
                                      </p:tavLst>
                                    </p:anim>
                                    <p:anim calcmode="lin" valueType="num">
                                      <p:cBhvr>
                                        <p:cTn id="27" dur="250"/>
                                        <p:tgtEl>
                                          <p:spTgt spid="4102"/>
                                        </p:tgtEl>
                                        <p:attrNameLst>
                                          <p:attrName>ppt_h</p:attrName>
                                        </p:attrNameLst>
                                      </p:cBhvr>
                                      <p:tavLst>
                                        <p:tav tm="0">
                                          <p:val>
                                            <p:strVal val="ppt_h"/>
                                          </p:val>
                                        </p:tav>
                                        <p:tav tm="100000">
                                          <p:val>
                                            <p:fltVal val="0"/>
                                          </p:val>
                                        </p:tav>
                                      </p:tavLst>
                                    </p:anim>
                                    <p:animEffect transition="out" filter="fade">
                                      <p:cBhvr>
                                        <p:cTn id="28" dur="250"/>
                                        <p:tgtEl>
                                          <p:spTgt spid="4102"/>
                                        </p:tgtEl>
                                      </p:cBhvr>
                                    </p:animEffect>
                                    <p:set>
                                      <p:cBhvr>
                                        <p:cTn id="29" dur="1" fill="hold">
                                          <p:stCondLst>
                                            <p:cond delay="249"/>
                                          </p:stCondLst>
                                        </p:cTn>
                                        <p:tgtEl>
                                          <p:spTgt spid="4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equals a one percent chance that a marker on a chromosome will become separated from a second marker on the same chromosome </a:t>
            </a:r>
            <a:r>
              <a:rPr lang="en-US" dirty="0" smtClean="0"/>
              <a:t>by crossover </a:t>
            </a:r>
            <a:r>
              <a:rPr lang="en-US" dirty="0"/>
              <a:t>in a single generation</a:t>
            </a:r>
            <a:r>
              <a:rPr lang="en-US" dirty="0" smtClean="0"/>
              <a:t>.</a:t>
            </a:r>
          </a:p>
          <a:p>
            <a:r>
              <a:rPr lang="en-US" dirty="0" smtClean="0"/>
              <a:t>Different segments of a chromosome will have different tendencies to cross over.</a:t>
            </a:r>
          </a:p>
          <a:p>
            <a:r>
              <a:rPr lang="en-US" dirty="0" smtClean="0"/>
              <a:t>So a short segment may be more likely to cross over than a longer segment in another location.</a:t>
            </a:r>
            <a:endParaRPr lang="en-US" dirty="0"/>
          </a:p>
        </p:txBody>
      </p:sp>
      <p:sp>
        <p:nvSpPr>
          <p:cNvPr id="3" name="Title 2"/>
          <p:cNvSpPr>
            <a:spLocks noGrp="1"/>
          </p:cNvSpPr>
          <p:nvPr>
            <p:ph type="title"/>
          </p:nvPr>
        </p:nvSpPr>
        <p:spPr/>
        <p:txBody>
          <a:bodyPr/>
          <a:lstStyle/>
          <a:p>
            <a:r>
              <a:rPr lang="en-US" dirty="0" smtClean="0"/>
              <a:t>centiMorgan (cM)</a:t>
            </a:r>
            <a:endParaRPr lang="en-US" dirty="0"/>
          </a:p>
        </p:txBody>
      </p:sp>
    </p:spTree>
    <p:extLst>
      <p:ext uri="{BB962C8B-B14F-4D97-AF65-F5344CB8AC3E}">
        <p14:creationId xmlns:p14="http://schemas.microsoft.com/office/powerpoint/2010/main" val="2745139283"/>
      </p:ext>
    </p:extLst>
  </p:cSld>
  <p:clrMapOvr>
    <a:masterClrMapping/>
  </p:clrMapOvr>
  <p:transition spd="slow">
    <p:pull/>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987553" cy="3877815"/>
          </a:xfrm>
        </p:spPr>
        <p:txBody>
          <a:bodyPr/>
          <a:lstStyle/>
          <a:p>
            <a:r>
              <a:rPr lang="en-US" dirty="0" err="1" smtClean="0"/>
              <a:t>IBD</a:t>
            </a:r>
            <a:r>
              <a:rPr lang="en-US" dirty="0" smtClean="0"/>
              <a:t>: Inherited by Descent.</a:t>
            </a:r>
          </a:p>
          <a:p>
            <a:pPr lvl="1"/>
            <a:r>
              <a:rPr lang="en-US" dirty="0" smtClean="0"/>
              <a:t>A </a:t>
            </a:r>
            <a:r>
              <a:rPr lang="en-US" dirty="0"/>
              <a:t>shared </a:t>
            </a:r>
            <a:r>
              <a:rPr lang="en-US" dirty="0" smtClean="0"/>
              <a:t>segment from a fairly recent common ancestor.</a:t>
            </a:r>
          </a:p>
          <a:p>
            <a:pPr lvl="1"/>
            <a:r>
              <a:rPr lang="en-US" dirty="0"/>
              <a:t>Recent in a genealogical </a:t>
            </a:r>
            <a:r>
              <a:rPr lang="en-US" dirty="0" smtClean="0"/>
              <a:t>timeframe.</a:t>
            </a:r>
          </a:p>
          <a:p>
            <a:r>
              <a:rPr lang="en-US" dirty="0" smtClean="0"/>
              <a:t>IBS: Inherited by State.</a:t>
            </a:r>
          </a:p>
          <a:p>
            <a:pPr lvl="1"/>
            <a:r>
              <a:rPr lang="en-US" dirty="0" smtClean="0"/>
              <a:t>A segment </a:t>
            </a:r>
            <a:r>
              <a:rPr lang="en-US" dirty="0"/>
              <a:t>shared </a:t>
            </a:r>
            <a:r>
              <a:rPr lang="en-US" dirty="0" smtClean="0"/>
              <a:t>by happenstance.</a:t>
            </a:r>
          </a:p>
          <a:p>
            <a:pPr lvl="1"/>
            <a:r>
              <a:rPr lang="en-US" dirty="0" smtClean="0"/>
              <a:t>Not from a recent ancestor</a:t>
            </a:r>
          </a:p>
          <a:p>
            <a:r>
              <a:rPr lang="en-US" dirty="0" smtClean="0"/>
              <a:t>5 cM is a reasonable threshold between the two.</a:t>
            </a:r>
            <a:endParaRPr lang="en-US" dirty="0"/>
          </a:p>
        </p:txBody>
      </p:sp>
      <p:sp>
        <p:nvSpPr>
          <p:cNvPr id="3" name="Title 2"/>
          <p:cNvSpPr>
            <a:spLocks noGrp="1"/>
          </p:cNvSpPr>
          <p:nvPr>
            <p:ph type="title"/>
          </p:nvPr>
        </p:nvSpPr>
        <p:spPr/>
        <p:txBody>
          <a:bodyPr/>
          <a:lstStyle/>
          <a:p>
            <a:r>
              <a:rPr lang="en-US" dirty="0" err="1" smtClean="0"/>
              <a:t>IBD</a:t>
            </a:r>
            <a:r>
              <a:rPr lang="en-US" dirty="0" smtClean="0"/>
              <a:t> vs. IBS</a:t>
            </a:r>
            <a:endParaRPr lang="en-US" dirty="0"/>
          </a:p>
        </p:txBody>
      </p:sp>
    </p:spTree>
    <p:extLst>
      <p:ext uri="{BB962C8B-B14F-4D97-AF65-F5344CB8AC3E}">
        <p14:creationId xmlns:p14="http://schemas.microsoft.com/office/powerpoint/2010/main" val="4268636996"/>
      </p:ext>
    </p:extLst>
  </p:cSld>
  <p:clrMapOvr>
    <a:masterClrMapping/>
  </p:clrMapOvr>
  <p:transition spd="slow">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4000" dirty="0"/>
              <a:t>Matching segments that are </a:t>
            </a:r>
            <a:r>
              <a:rPr lang="en-US" sz="4000" dirty="0" err="1"/>
              <a:t>IBD</a:t>
            </a:r>
            <a:r>
              <a:rPr lang="en-US" sz="4000" dirty="0"/>
              <a:t> </a:t>
            </a:r>
            <a:r>
              <a:rPr lang="en-US" sz="4000" dirty="0" smtClean="0"/>
              <a:t>vs. IBS (analysis </a:t>
            </a:r>
            <a:r>
              <a:rPr lang="en-US" sz="4000" dirty="0"/>
              <a:t>by John Walden)</a:t>
            </a:r>
          </a:p>
        </p:txBody>
      </p:sp>
      <p:graphicFrame>
        <p:nvGraphicFramePr>
          <p:cNvPr id="5" name="Chart 4"/>
          <p:cNvGraphicFramePr>
            <a:graphicFrameLocks/>
          </p:cNvGraphicFramePr>
          <p:nvPr>
            <p:extLst>
              <p:ext uri="{D42A27DB-BD31-4B8C-83A1-F6EECF244321}">
                <p14:modId xmlns:p14="http://schemas.microsoft.com/office/powerpoint/2010/main" val="695850399"/>
              </p:ext>
            </p:extLst>
          </p:nvPr>
        </p:nvGraphicFramePr>
        <p:xfrm>
          <a:off x="685800" y="2209800"/>
          <a:ext cx="7772400"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3029267"/>
      </p:ext>
    </p:extLst>
  </p:cSld>
  <p:clrMapOvr>
    <a:masterClrMapping/>
  </p:clrMapOvr>
  <p:transition spd="slow">
    <p:pull/>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723900"/>
            <a:ext cx="862012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a:xfrm rot="16200000">
            <a:off x="2483426" y="4977245"/>
            <a:ext cx="658091" cy="914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0354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51" y="381000"/>
            <a:ext cx="8874298"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5226627" y="5216236"/>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4653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96" y="665018"/>
            <a:ext cx="7660978" cy="475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34197" y="4495800"/>
            <a:ext cx="2302648" cy="830997"/>
          </a:xfrm>
          <a:prstGeom prst="rect">
            <a:avLst/>
          </a:prstGeom>
        </p:spPr>
        <p:txBody>
          <a:bodyPr wrap="square">
            <a:spAutoFit/>
          </a:bodyPr>
          <a:lstStyle/>
          <a:p>
            <a:pPr algn="ct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99.74%</a:t>
            </a:r>
          </a:p>
        </p:txBody>
      </p:sp>
    </p:spTree>
    <p:extLst>
      <p:ext uri="{BB962C8B-B14F-4D97-AF65-F5344CB8AC3E}">
        <p14:creationId xmlns:p14="http://schemas.microsoft.com/office/powerpoint/2010/main" val="31854571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04825"/>
            <a:ext cx="3790950"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971800"/>
            <a:ext cx="401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198047"/>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mtDNA is </a:t>
            </a:r>
            <a:r>
              <a:rPr lang="en-US" dirty="0" smtClean="0"/>
              <a:t>passed </a:t>
            </a:r>
            <a:r>
              <a:rPr lang="en-US" dirty="0"/>
              <a:t>only </a:t>
            </a:r>
            <a:r>
              <a:rPr lang="en-US" dirty="0" smtClean="0"/>
              <a:t>from </a:t>
            </a:r>
            <a:r>
              <a:rPr lang="en-US" dirty="0"/>
              <a:t>mother to </a:t>
            </a:r>
            <a:r>
              <a:rPr lang="en-US" dirty="0" smtClean="0"/>
              <a:t>child.</a:t>
            </a:r>
          </a:p>
          <a:p>
            <a:r>
              <a:rPr lang="en-US" dirty="0" smtClean="0"/>
              <a:t>Like the Y chromosome, </a:t>
            </a:r>
            <a:r>
              <a:rPr lang="en-US" dirty="0"/>
              <a:t>mitochondrial DNA does not recombine and thus there is no change between parent and child. </a:t>
            </a:r>
            <a:endParaRPr lang="en-US" dirty="0" smtClean="0"/>
          </a:p>
          <a:p>
            <a:r>
              <a:rPr lang="en-US" dirty="0"/>
              <a:t>A</a:t>
            </a:r>
            <a:r>
              <a:rPr lang="en-US" dirty="0" smtClean="0"/>
              <a:t>lthough </a:t>
            </a:r>
            <a:r>
              <a:rPr lang="en-US" dirty="0"/>
              <a:t>males inherit mtDNA from their mothers, they do not pass it on to their children. </a:t>
            </a:r>
            <a:endParaRPr lang="en-US" dirty="0" smtClean="0"/>
          </a:p>
          <a:p>
            <a:r>
              <a:rPr lang="en-US" dirty="0" smtClean="0"/>
              <a:t>This allows </a:t>
            </a:r>
            <a:r>
              <a:rPr lang="en-US" dirty="0"/>
              <a:t>mtDNA </a:t>
            </a:r>
            <a:r>
              <a:rPr lang="en-US" dirty="0" smtClean="0"/>
              <a:t>to </a:t>
            </a:r>
            <a:r>
              <a:rPr lang="en-US" dirty="0"/>
              <a:t>be used for tracing </a:t>
            </a:r>
            <a:r>
              <a:rPr lang="en-US" dirty="0" err="1" smtClean="0"/>
              <a:t>matrilineage</a:t>
            </a:r>
            <a:r>
              <a:rPr lang="en-US" dirty="0"/>
              <a:t>.</a:t>
            </a:r>
          </a:p>
        </p:txBody>
      </p:sp>
      <p:sp>
        <p:nvSpPr>
          <p:cNvPr id="2" name="Title 1"/>
          <p:cNvSpPr>
            <a:spLocks noGrp="1"/>
          </p:cNvSpPr>
          <p:nvPr>
            <p:ph type="title"/>
          </p:nvPr>
        </p:nvSpPr>
        <p:spPr/>
        <p:txBody>
          <a:bodyPr/>
          <a:lstStyle/>
          <a:p>
            <a:r>
              <a:rPr lang="en-US" dirty="0" smtClean="0"/>
              <a:t> </a:t>
            </a:r>
            <a:endParaRPr lang="en-US" dirty="0"/>
          </a:p>
        </p:txBody>
      </p:sp>
      <p:pic>
        <p:nvPicPr>
          <p:cNvPr id="9220" name="Picture 4"/>
          <p:cNvPicPr>
            <a:picLocks noChangeAspect="1" noChangeArrowheads="1"/>
          </p:cNvPicPr>
          <p:nvPr/>
        </p:nvPicPr>
        <p:blipFill>
          <a:blip r:embed="rId2">
            <a:clrChange>
              <a:clrFrom>
                <a:srgbClr val="FF1FF2"/>
              </a:clrFrom>
              <a:clrTo>
                <a:srgbClr val="FF1FF2">
                  <a:alpha val="0"/>
                </a:srgbClr>
              </a:clrTo>
            </a:clrChange>
            <a:extLst>
              <a:ext uri="{28A0092B-C50C-407E-A947-70E740481C1C}">
                <a14:useLocalDpi xmlns:a14="http://schemas.microsoft.com/office/drawing/2010/main" val="0"/>
              </a:ext>
            </a:extLst>
          </a:blip>
          <a:srcRect/>
          <a:stretch>
            <a:fillRect/>
          </a:stretch>
        </p:blipFill>
        <p:spPr bwMode="auto">
          <a:xfrm rot="20613629">
            <a:off x="1841407" y="407580"/>
            <a:ext cx="1473200" cy="108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clrChange>
              <a:clrFrom>
                <a:srgbClr val="FF1FF2"/>
              </a:clrFrom>
              <a:clrTo>
                <a:srgbClr val="FF1FF2">
                  <a:alpha val="0"/>
                </a:srgbClr>
              </a:clrTo>
            </a:clrChange>
            <a:extLst>
              <a:ext uri="{28A0092B-C50C-407E-A947-70E740481C1C}">
                <a14:useLocalDpi xmlns:a14="http://schemas.microsoft.com/office/drawing/2010/main" val="0"/>
              </a:ext>
            </a:extLst>
          </a:blip>
          <a:srcRect/>
          <a:stretch>
            <a:fillRect/>
          </a:stretch>
        </p:blipFill>
        <p:spPr bwMode="auto">
          <a:xfrm rot="1561471">
            <a:off x="-498684" y="356115"/>
            <a:ext cx="44069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descr="http://2.bp.blogspot.com/-EK-V_0s6zxI/Ty7gl94p2KI/AAAAAAAAAK0/Y0f8SEsUGoU/s1600/baby-hand.gif"/>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V="1">
            <a:off x="7543800" y="40941"/>
            <a:ext cx="1600200" cy="186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7804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9.41476E-7 C 0.00643 -0.00278 0.01268 -0.00786 0.01893 -0.01087 C 0.02188 -0.01226 0.02535 -0.01203 0.0283 -0.01411 C 0.03646 -0.01966 0.04393 -0.02521 0.05295 -0.02822 C 0.06615 -0.04117 0.08281 -0.04673 0.09896 -0.04858 C 0.14774 -0.06084 0.1842 -0.06014 0.23889 -0.06107 C 0.26493 -0.06754 0.29132 -0.06778 0.31771 -0.07055 C 0.33455 -0.0694 0.35139 -0.0687 0.36823 -0.06731 C 0.37743 -0.06662 0.38577 -0.05945 0.39531 -0.05806 C 0.40278 -0.0569 0.41024 -0.05714 0.41771 -0.05644 C 0.42396 -0.05598 0.43021 -0.05552 0.43646 -0.05482 C 0.4467 -0.05343 0.46719 -0.0502 0.46719 -0.0502 C 0.47031 -0.04904 0.47344 -0.04765 0.47656 -0.04696 C 0.48038 -0.04603 0.48455 -0.04673 0.48837 -0.04557 C 0.49011 -0.04511 0.49132 -0.04302 0.49306 -0.04233 C 0.50382 -0.03747 0.5158 -0.03447 0.52709 -0.03285 C 0.53281 -0.02915 0.53872 -0.02915 0.54479 -0.0266 C 0.55452 -0.02244 0.56406 -0.01689 0.57413 -0.01411 C 0.58316 -0.00786 0.59375 -0.00879 0.60365 -0.00786 C 0.61111 -0.00532 0.6184 -0.0037 0.62587 -0.00162 C 0.63038 0.00139 0.6349 0.00463 0.64011 0.00463 " pathEditMode="relative" ptsTypes="ffffffffffffffffffffA">
                                      <p:cBhvr>
                                        <p:cTn id="6" dur="2000" fill="hold"/>
                                        <p:tgtEl>
                                          <p:spTgt spid="9220"/>
                                        </p:tgtEl>
                                        <p:attrNameLst>
                                          <p:attrName>ppt_x</p:attrName>
                                          <p:attrName>ppt_y</p:attrName>
                                        </p:attrNameLst>
                                      </p:cBhvr>
                                    </p:animMotion>
                                  </p:childTnLst>
                                </p:cTn>
                              </p:par>
                            </p:childTnLst>
                          </p:cTn>
                        </p:par>
                        <p:par>
                          <p:cTn id="7" fill="hold">
                            <p:stCondLst>
                              <p:cond delay="2000"/>
                            </p:stCondLst>
                            <p:childTnLst>
                              <p:par>
                                <p:cTn id="8" presetID="2" presetClass="exit" presetSubtype="3" fill="hold" nodeType="afterEffect">
                                  <p:stCondLst>
                                    <p:cond delay="0"/>
                                  </p:stCondLst>
                                  <p:childTnLst>
                                    <p:anim calcmode="lin" valueType="num">
                                      <p:cBhvr additive="base">
                                        <p:cTn id="9" dur="500"/>
                                        <p:tgtEl>
                                          <p:spTgt spid="9222"/>
                                        </p:tgtEl>
                                        <p:attrNameLst>
                                          <p:attrName>ppt_x</p:attrName>
                                        </p:attrNameLst>
                                      </p:cBhvr>
                                      <p:tavLst>
                                        <p:tav tm="0">
                                          <p:val>
                                            <p:strVal val="ppt_x"/>
                                          </p:val>
                                        </p:tav>
                                        <p:tav tm="100000">
                                          <p:val>
                                            <p:strVal val="1+ppt_w/2"/>
                                          </p:val>
                                        </p:tav>
                                      </p:tavLst>
                                    </p:anim>
                                    <p:anim calcmode="lin" valueType="num">
                                      <p:cBhvr additive="base">
                                        <p:cTn id="10" dur="500"/>
                                        <p:tgtEl>
                                          <p:spTgt spid="9222"/>
                                        </p:tgtEl>
                                        <p:attrNameLst>
                                          <p:attrName>ppt_y</p:attrName>
                                        </p:attrNameLst>
                                      </p:cBhvr>
                                      <p:tavLst>
                                        <p:tav tm="0">
                                          <p:val>
                                            <p:strVal val="ppt_y"/>
                                          </p:val>
                                        </p:tav>
                                        <p:tav tm="100000">
                                          <p:val>
                                            <p:strVal val="0-ppt_h/2"/>
                                          </p:val>
                                        </p:tav>
                                      </p:tavLst>
                                    </p:anim>
                                    <p:set>
                                      <p:cBhvr>
                                        <p:cTn id="11" dur="1" fill="hold">
                                          <p:stCondLst>
                                            <p:cond delay="499"/>
                                          </p:stCondLst>
                                        </p:cTn>
                                        <p:tgtEl>
                                          <p:spTgt spid="9222"/>
                                        </p:tgtEl>
                                        <p:attrNameLst>
                                          <p:attrName>style.visibility</p:attrName>
                                        </p:attrNameLst>
                                      </p:cBhvr>
                                      <p:to>
                                        <p:strVal val="hidden"/>
                                      </p:to>
                                    </p:set>
                                  </p:childTnLst>
                                </p:cTn>
                              </p:par>
                              <p:par>
                                <p:cTn id="12" presetID="2" presetClass="exit" presetSubtype="3" fill="hold" nodeType="withEffect">
                                  <p:stCondLst>
                                    <p:cond delay="0"/>
                                  </p:stCondLst>
                                  <p:childTnLst>
                                    <p:anim calcmode="lin" valueType="num">
                                      <p:cBhvr additive="base">
                                        <p:cTn id="13" dur="500"/>
                                        <p:tgtEl>
                                          <p:spTgt spid="9220"/>
                                        </p:tgtEl>
                                        <p:attrNameLst>
                                          <p:attrName>ppt_x</p:attrName>
                                        </p:attrNameLst>
                                      </p:cBhvr>
                                      <p:tavLst>
                                        <p:tav tm="0">
                                          <p:val>
                                            <p:strVal val="ppt_x"/>
                                          </p:val>
                                        </p:tav>
                                        <p:tav tm="100000">
                                          <p:val>
                                            <p:strVal val="1+ppt_w/2"/>
                                          </p:val>
                                        </p:tav>
                                      </p:tavLst>
                                    </p:anim>
                                    <p:anim calcmode="lin" valueType="num">
                                      <p:cBhvr additive="base">
                                        <p:cTn id="14" dur="500"/>
                                        <p:tgtEl>
                                          <p:spTgt spid="9220"/>
                                        </p:tgtEl>
                                        <p:attrNameLst>
                                          <p:attrName>ppt_y</p:attrName>
                                        </p:attrNameLst>
                                      </p:cBhvr>
                                      <p:tavLst>
                                        <p:tav tm="0">
                                          <p:val>
                                            <p:strVal val="ppt_y"/>
                                          </p:val>
                                        </p:tav>
                                        <p:tav tm="100000">
                                          <p:val>
                                            <p:strVal val="0-ppt_h/2"/>
                                          </p:val>
                                        </p:tav>
                                      </p:tavLst>
                                    </p:anim>
                                    <p:set>
                                      <p:cBhvr>
                                        <p:cTn id="15" dur="1" fill="hold">
                                          <p:stCondLst>
                                            <p:cond delay="499"/>
                                          </p:stCondLst>
                                        </p:cTn>
                                        <p:tgtEl>
                                          <p:spTgt spid="9220"/>
                                        </p:tgtEl>
                                        <p:attrNameLst>
                                          <p:attrName>style.visibility</p:attrName>
                                        </p:attrNameLst>
                                      </p:cBhvr>
                                      <p:to>
                                        <p:strVal val="hidden"/>
                                      </p:to>
                                    </p:set>
                                  </p:childTnLst>
                                </p:cTn>
                              </p:par>
                            </p:childTnLst>
                          </p:cTn>
                        </p:par>
                        <p:par>
                          <p:cTn id="16" fill="hold">
                            <p:stCondLst>
                              <p:cond delay="2500"/>
                            </p:stCondLst>
                            <p:childTnLst>
                              <p:par>
                                <p:cTn id="17" presetID="2" presetClass="exit" presetSubtype="9" fill="hold" nodeType="afterEffect">
                                  <p:stCondLst>
                                    <p:cond delay="0"/>
                                  </p:stCondLst>
                                  <p:childTnLst>
                                    <p:anim calcmode="lin" valueType="num">
                                      <p:cBhvr additive="base">
                                        <p:cTn id="18" dur="500"/>
                                        <p:tgtEl>
                                          <p:spTgt spid="9219"/>
                                        </p:tgtEl>
                                        <p:attrNameLst>
                                          <p:attrName>ppt_x</p:attrName>
                                        </p:attrNameLst>
                                      </p:cBhvr>
                                      <p:tavLst>
                                        <p:tav tm="0">
                                          <p:val>
                                            <p:strVal val="ppt_x"/>
                                          </p:val>
                                        </p:tav>
                                        <p:tav tm="100000">
                                          <p:val>
                                            <p:strVal val="0-ppt_w/2"/>
                                          </p:val>
                                        </p:tav>
                                      </p:tavLst>
                                    </p:anim>
                                    <p:anim calcmode="lin" valueType="num">
                                      <p:cBhvr additive="base">
                                        <p:cTn id="19" dur="500"/>
                                        <p:tgtEl>
                                          <p:spTgt spid="9219"/>
                                        </p:tgtEl>
                                        <p:attrNameLst>
                                          <p:attrName>ppt_y</p:attrName>
                                        </p:attrNameLst>
                                      </p:cBhvr>
                                      <p:tavLst>
                                        <p:tav tm="0">
                                          <p:val>
                                            <p:strVal val="ppt_y"/>
                                          </p:val>
                                        </p:tav>
                                        <p:tav tm="100000">
                                          <p:val>
                                            <p:strVal val="0-ppt_h/2"/>
                                          </p:val>
                                        </p:tav>
                                      </p:tavLst>
                                    </p:anim>
                                    <p:set>
                                      <p:cBhvr>
                                        <p:cTn id="20" dur="1" fill="hold">
                                          <p:stCondLst>
                                            <p:cond delay="499"/>
                                          </p:stCondLst>
                                        </p:cTn>
                                        <p:tgtEl>
                                          <p:spTgt spid="9219"/>
                                        </p:tgtEl>
                                        <p:attrNameLst>
                                          <p:attrName>style.visibility</p:attrName>
                                        </p:attrNameLst>
                                      </p:cBhvr>
                                      <p:to>
                                        <p:strVal val="hidden"/>
                                      </p:to>
                                    </p:set>
                                  </p:childTnLst>
                                </p:cTn>
                              </p:par>
                              <p:par>
                                <p:cTn id="21" presetID="2" presetClass="entr" presetSubtype="2"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62854"/>
            <a:ext cx="3762375"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748" y="3124200"/>
            <a:ext cx="420893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3581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Even with all of this capability, with the exception of the non-Indian connection, I have not been able to link to another relative by a specific line.</a:t>
            </a:r>
          </a:p>
          <a:p>
            <a:r>
              <a:rPr lang="en-US" dirty="0" smtClean="0"/>
              <a:t>What might this mean for you?</a:t>
            </a:r>
          </a:p>
          <a:p>
            <a:r>
              <a:rPr lang="en-US" dirty="0" smtClean="0"/>
              <a:t>What might make the investment in 23andMe useful to you?</a:t>
            </a:r>
          </a:p>
          <a:p>
            <a:r>
              <a:rPr lang="en-US" dirty="0" smtClean="0"/>
              <a:t>Well, as in the Y and mtDNA, you need to have a problem that Autosomal DNA testing can solve.</a:t>
            </a:r>
            <a:endParaRPr lang="en-US"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828680975"/>
      </p:ext>
    </p:extLst>
  </p:cSld>
  <p:clrMapOvr>
    <a:masterClrMapping/>
  </p:clrMapOvr>
  <p:transition spd="slow">
    <p:pull/>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255" b="98880" l="3140" r="96765">
                        <a14:backgroundMark x1="26451" y1="63942" x2="26451" y2="62262"/>
                        <a14:backgroundMark x1="53378" y1="46473" x2="53758" y2="49832"/>
                        <a14:backgroundMark x1="77545" y1="35498" x2="77545" y2="38746"/>
                      </a14:backgroundRemoval>
                    </a14:imgEffect>
                  </a14:imgLayer>
                </a14:imgProps>
              </a:ext>
              <a:ext uri="{28A0092B-C50C-407E-A947-70E740481C1C}">
                <a14:useLocalDpi xmlns:a14="http://schemas.microsoft.com/office/drawing/2010/main" val="0"/>
              </a:ext>
            </a:extLst>
          </a:blip>
          <a:srcRect l="3300" t="4271" r="3674" b="3392"/>
          <a:stretch/>
        </p:blipFill>
        <p:spPr bwMode="auto">
          <a:xfrm>
            <a:off x="945573" y="2410692"/>
            <a:ext cx="5174672" cy="436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36" b="100000" l="0" r="100000"/>
                    </a14:imgEffect>
                  </a14:imgLayer>
                </a14:imgProps>
              </a:ext>
              <a:ext uri="{28A0092B-C50C-407E-A947-70E740481C1C}">
                <a14:useLocalDpi xmlns:a14="http://schemas.microsoft.com/office/drawing/2010/main" val="0"/>
              </a:ext>
            </a:extLst>
          </a:blip>
          <a:srcRect l="3603" t="7720" b="5172"/>
          <a:stretch/>
        </p:blipFill>
        <p:spPr bwMode="auto">
          <a:xfrm>
            <a:off x="6116780" y="1981200"/>
            <a:ext cx="1962097" cy="227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r>
              <a:rPr lang="en-US" dirty="0"/>
              <a:t>Typically you’re trying to connect to a missing link.</a:t>
            </a:r>
          </a:p>
          <a:p>
            <a:endParaRPr lang="en-US" dirty="0"/>
          </a:p>
        </p:txBody>
      </p:sp>
      <p:sp>
        <p:nvSpPr>
          <p:cNvPr id="3" name="Title 2"/>
          <p:cNvSpPr>
            <a:spLocks noGrp="1"/>
          </p:cNvSpPr>
          <p:nvPr>
            <p:ph type="title"/>
          </p:nvPr>
        </p:nvSpPr>
        <p:spPr/>
        <p:txBody>
          <a:bodyPr/>
          <a:lstStyle/>
          <a:p>
            <a:r>
              <a:rPr lang="en-US" dirty="0" smtClean="0"/>
              <a:t>Define the problem.</a:t>
            </a:r>
            <a:endParaRPr lang="en-US" dirty="0"/>
          </a:p>
        </p:txBody>
      </p:sp>
    </p:spTree>
    <p:extLst>
      <p:ext uri="{BB962C8B-B14F-4D97-AF65-F5344CB8AC3E}">
        <p14:creationId xmlns:p14="http://schemas.microsoft.com/office/powerpoint/2010/main" val="4281872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4.72222E-6 3.7037E-7 L -0.07622 0.04537 " pathEditMode="relative" rAng="0" ptsTypes="AA">
                                      <p:cBhvr>
                                        <p:cTn id="11" dur="2000" fill="hold"/>
                                        <p:tgtEl>
                                          <p:spTgt spid="4099"/>
                                        </p:tgtEl>
                                        <p:attrNameLst>
                                          <p:attrName>ppt_x</p:attrName>
                                          <p:attrName>ppt_y</p:attrName>
                                        </p:attrNameLst>
                                      </p:cBhvr>
                                      <p:rCtr x="-3819"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2209800"/>
            <a:ext cx="4833020" cy="4343400"/>
          </a:xfrm>
        </p:spPr>
      </p:pic>
      <p:sp>
        <p:nvSpPr>
          <p:cNvPr id="3" name="Title 2"/>
          <p:cNvSpPr>
            <a:spLocks noGrp="1"/>
          </p:cNvSpPr>
          <p:nvPr>
            <p:ph type="title"/>
          </p:nvPr>
        </p:nvSpPr>
        <p:spPr/>
        <p:txBody>
          <a:bodyPr/>
          <a:lstStyle/>
          <a:p>
            <a:r>
              <a:rPr lang="en-US" dirty="0" smtClean="0"/>
              <a:t>Go in with a plan.</a:t>
            </a:r>
            <a:endParaRPr lang="en-US" dirty="0"/>
          </a:p>
        </p:txBody>
      </p:sp>
    </p:spTree>
    <p:extLst>
      <p:ext uri="{BB962C8B-B14F-4D97-AF65-F5344CB8AC3E}">
        <p14:creationId xmlns:p14="http://schemas.microsoft.com/office/powerpoint/2010/main" val="35000054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500" fill="hold"/>
                                        <p:tgtEl>
                                          <p:spTgt spid="4"/>
                                        </p:tgtEl>
                                        <p:attrNameLst>
                                          <p:attrName>ppt_x</p:attrName>
                                        </p:attrNameLst>
                                      </p:cBhvr>
                                      <p:tavLst>
                                        <p:tav tm="0">
                                          <p:val>
                                            <p:strVal val="#ppt_x"/>
                                          </p:val>
                                        </p:tav>
                                        <p:tav tm="100000">
                                          <p:val>
                                            <p:strVal val="#ppt_x"/>
                                          </p:val>
                                        </p:tav>
                                      </p:tavLst>
                                    </p:anim>
                                    <p:anim calcmode="lin" valueType="num">
                                      <p:cBhvr additive="base">
                                        <p:cTn id="13"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47292"/>
            <a:ext cx="7987553" cy="3877815"/>
          </a:xfrm>
        </p:spPr>
        <p:txBody>
          <a:bodyPr/>
          <a:lstStyle/>
          <a:p>
            <a:r>
              <a:rPr lang="en-US" dirty="0" smtClean="0"/>
              <a:t>After </a:t>
            </a:r>
            <a:r>
              <a:rPr lang="en-US" dirty="0"/>
              <a:t>18 years of detailed research</a:t>
            </a:r>
            <a:r>
              <a:rPr lang="en-US" dirty="0" smtClean="0"/>
              <a:t>….</a:t>
            </a:r>
          </a:p>
          <a:p>
            <a:r>
              <a:rPr lang="en-US" dirty="0" smtClean="0"/>
              <a:t>…I didn’t know the father of a great-grandmother.</a:t>
            </a:r>
          </a:p>
          <a:p>
            <a:r>
              <a:rPr lang="en-US" dirty="0" smtClean="0"/>
              <a:t>So I had no surname to try to connect to.</a:t>
            </a:r>
          </a:p>
          <a:p>
            <a:r>
              <a:rPr lang="en-US" dirty="0" smtClean="0"/>
              <a:t>How then do I know if someone on my list of 23andMe relatives is my link to the missing father?</a:t>
            </a:r>
            <a:endParaRPr lang="en-US" dirty="0"/>
          </a:p>
        </p:txBody>
      </p:sp>
      <p:sp>
        <p:nvSpPr>
          <p:cNvPr id="3" name="Title 2"/>
          <p:cNvSpPr>
            <a:spLocks noGrp="1"/>
          </p:cNvSpPr>
          <p:nvPr>
            <p:ph type="title"/>
          </p:nvPr>
        </p:nvSpPr>
        <p:spPr/>
        <p:txBody>
          <a:bodyPr/>
          <a:lstStyle/>
          <a:p>
            <a:r>
              <a:rPr lang="en-US" dirty="0" smtClean="0"/>
              <a:t>For example.</a:t>
            </a:r>
            <a:endParaRPr lang="en-US" dirty="0"/>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3383973"/>
            <a:ext cx="9251631" cy="349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clrChange>
              <a:clrFrom>
                <a:srgbClr val="FF1FF2"/>
              </a:clrFrom>
              <a:clrTo>
                <a:srgbClr val="FF1FF2">
                  <a:alpha val="0"/>
                </a:srgbClr>
              </a:clrTo>
            </a:clrChange>
            <a:extLst>
              <a:ext uri="{28A0092B-C50C-407E-A947-70E740481C1C}">
                <a14:useLocalDpi xmlns:a14="http://schemas.microsoft.com/office/drawing/2010/main" val="0"/>
              </a:ext>
            </a:extLst>
          </a:blip>
          <a:srcRect/>
          <a:stretch>
            <a:fillRect/>
          </a:stretch>
        </p:blipFill>
        <p:spPr bwMode="auto">
          <a:xfrm>
            <a:off x="5105400" y="3875809"/>
            <a:ext cx="3048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9374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
                                            <p:txEl>
                                              <p:pRg st="0" end="0"/>
                                            </p:txEl>
                                          </p:spTgt>
                                        </p:tgtEl>
                                      </p:cBhvr>
                                    </p:animEffect>
                                    <p:set>
                                      <p:cBhvr>
                                        <p:cTn id="25" dur="1" fill="hold">
                                          <p:stCondLst>
                                            <p:cond delay="499"/>
                                          </p:stCondLst>
                                        </p:cTn>
                                        <p:tgtEl>
                                          <p:spTgt spid="2">
                                            <p:txEl>
                                              <p:pRg st="0" end="0"/>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
                                            <p:txEl>
                                              <p:pRg st="1" end="1"/>
                                            </p:txEl>
                                          </p:spTgt>
                                        </p:tgtEl>
                                      </p:cBhvr>
                                    </p:animEffect>
                                    <p:set>
                                      <p:cBhvr>
                                        <p:cTn id="28" dur="1" fill="hold">
                                          <p:stCondLst>
                                            <p:cond delay="499"/>
                                          </p:stCondLst>
                                        </p:cTn>
                                        <p:tgtEl>
                                          <p:spTgt spid="2">
                                            <p:txEl>
                                              <p:pRg st="1" end="1"/>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
                                            <p:txEl>
                                              <p:pRg st="2" end="2"/>
                                            </p:txEl>
                                          </p:spTgt>
                                        </p:tgtEl>
                                      </p:cBhvr>
                                    </p:animEffect>
                                    <p:set>
                                      <p:cBhvr>
                                        <p:cTn id="31" dur="1" fill="hold">
                                          <p:stCondLst>
                                            <p:cond delay="499"/>
                                          </p:stCondLst>
                                        </p:cTn>
                                        <p:tgtEl>
                                          <p:spTgt spid="2">
                                            <p:txEl>
                                              <p:pRg st="2" end="2"/>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
                                            <p:txEl>
                                              <p:pRg st="3" end="3"/>
                                            </p:txEl>
                                          </p:spTgt>
                                        </p:tgtEl>
                                      </p:cBhvr>
                                    </p:animEffect>
                                    <p:set>
                                      <p:cBhvr>
                                        <p:cTn id="34" dur="1" fill="hold">
                                          <p:stCondLst>
                                            <p:cond delay="499"/>
                                          </p:stCondLst>
                                        </p:cTn>
                                        <p:tgtEl>
                                          <p:spTgt spid="2">
                                            <p:txEl>
                                              <p:pRg st="3" end="3"/>
                                            </p:txEl>
                                          </p:spTgt>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033"/>
                                        </p:tgtEl>
                                        <p:attrNameLst>
                                          <p:attrName>style.visibility</p:attrName>
                                        </p:attrNameLst>
                                      </p:cBhvr>
                                      <p:to>
                                        <p:strVal val="visible"/>
                                      </p:to>
                                    </p:set>
                                    <p:animEffect transition="in" filter="fade">
                                      <p:cBhvr>
                                        <p:cTn id="37" dur="500"/>
                                        <p:tgtEl>
                                          <p:spTgt spid="1033"/>
                                        </p:tgtEl>
                                      </p:cBhvr>
                                    </p:animEffect>
                                  </p:childTnLst>
                                </p:cTn>
                              </p:par>
                              <p:par>
                                <p:cTn id="38" presetID="10" presetClass="entr" presetSubtype="0" fill="hold" nodeType="with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Identify some segments of DNA that I know come from the missing father.</a:t>
            </a:r>
          </a:p>
          <a:p>
            <a:r>
              <a:rPr lang="en-US" dirty="0" smtClean="0"/>
              <a:t>Then if I connect to someone who has that same segment I’ll know they are also kin to the missing father.</a:t>
            </a:r>
          </a:p>
          <a:p>
            <a:r>
              <a:rPr lang="en-US" dirty="0" smtClean="0"/>
              <a:t>So how do I go about doing that?</a:t>
            </a:r>
            <a:endParaRPr lang="en-US" dirty="0"/>
          </a:p>
        </p:txBody>
      </p:sp>
      <p:sp>
        <p:nvSpPr>
          <p:cNvPr id="3" name="Title 2"/>
          <p:cNvSpPr>
            <a:spLocks noGrp="1"/>
          </p:cNvSpPr>
          <p:nvPr>
            <p:ph type="title"/>
          </p:nvPr>
        </p:nvSpPr>
        <p:spPr/>
        <p:txBody>
          <a:bodyPr/>
          <a:lstStyle/>
          <a:p>
            <a:r>
              <a:rPr lang="en-US" dirty="0" smtClean="0"/>
              <a:t>My plan</a:t>
            </a:r>
            <a:endParaRPr lang="en-US" dirty="0"/>
          </a:p>
        </p:txBody>
      </p:sp>
      <p:pic>
        <p:nvPicPr>
          <p:cNvPr id="16388"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4591" y1="1522" x2="90765" y2="19348"/>
                        <a14:foregroundMark x1="46174" y1="7391" x2="78892" y2="20870"/>
                        <a14:foregroundMark x1="43272" y1="5652" x2="43272" y2="11522"/>
                        <a14:foregroundMark x1="49604" y1="11957" x2="51715" y2="18913"/>
                        <a14:foregroundMark x1="50923" y1="19565" x2="67282" y2="18043"/>
                        <a14:foregroundMark x1="60686" y1="19783" x2="68074" y2="23261"/>
                        <a14:foregroundMark x1="84433" y1="21087" x2="93140" y2="21739"/>
                        <a14:foregroundMark x1="92876" y1="22391" x2="99472" y2="15000"/>
                        <a14:foregroundMark x1="98417" y1="11739" x2="65172" y2="217"/>
                        <a14:foregroundMark x1="51187" y1="870" x2="99736" y2="2174"/>
                        <a14:foregroundMark x1="65435" y1="4565" x2="72296" y2="4348"/>
                        <a14:foregroundMark x1="59103" y1="11739" x2="82058" y2="11522"/>
                        <a14:foregroundMark x1="26913" y1="73261" x2="35356" y2="74348"/>
                        <a14:foregroundMark x1="51451" y1="94348" x2="55937" y2="87826"/>
                        <a14:foregroundMark x1="13720" y1="10870" x2="27968" y2="13043"/>
                        <a14:foregroundMark x1="17150" y1="26304" x2="24274" y2="23913"/>
                        <a14:foregroundMark x1="25066" y1="57609" x2="38522" y2="58696"/>
                        <a14:foregroundMark x1="20053" y1="65000" x2="32718" y2="67826"/>
                        <a14:foregroundMark x1="21108" y1="80217" x2="29288" y2="82174"/>
                        <a14:foregroundMark x1="20053" y1="93261" x2="32718" y2="91522"/>
                        <a14:foregroundMark x1="61478" y1="31087" x2="62533" y2="32826"/>
                        <a14:foregroundMark x1="62797" y1="31304" x2="64380" y2="31522"/>
                        <a14:foregroundMark x1="41689" y1="652" x2="42744" y2="3043"/>
                        <a14:foregroundMark x1="40633" y1="10217" x2="43272" y2="13913"/>
                        <a14:foregroundMark x1="46702" y1="13913" x2="47493" y2="18261"/>
                        <a14:foregroundMark x1="47757" y1="18696" x2="50396" y2="20870"/>
                        <a14:foregroundMark x1="51715" y1="21739" x2="54617" y2="21739"/>
                        <a14:foregroundMark x1="54881" y1="21739" x2="57784" y2="20435"/>
                        <a14:foregroundMark x1="57784" y1="20435" x2="61478" y2="23478"/>
                        <a14:foregroundMark x1="61478" y1="23478" x2="65435" y2="24783"/>
                        <a14:foregroundMark x1="65435" y1="24783" x2="69921" y2="24130"/>
                        <a14:foregroundMark x1="69921" y1="24130" x2="69921" y2="24130"/>
                        <a14:foregroundMark x1="78364" y1="24783" x2="83377" y2="23913"/>
                        <a14:foregroundMark x1="87335" y1="23696" x2="91821" y2="23913"/>
                        <a14:foregroundMark x1="93668" y1="23913" x2="96306" y2="21087"/>
                        <a14:foregroundMark x1="96306" y1="21087" x2="99472" y2="20652"/>
                        <a14:foregroundMark x1="48549" y1="35217" x2="48285" y2="36522"/>
                        <a14:foregroundMark x1="52507" y1="39565" x2="50132" y2="37174"/>
                        <a14:foregroundMark x1="51451" y1="88696" x2="48549" y2="92391"/>
                        <a14:foregroundMark x1="72559" y1="22609" x2="77045" y2="24130"/>
                        <a14:foregroundMark x1="73087" y1="22826" x2="70185" y2="23478"/>
                        <a14:foregroundMark x1="43799" y1="14348" x2="47493" y2="14130"/>
                        <a14:foregroundMark x1="40106" y1="5435" x2="43536" y2="2174"/>
                        <a14:foregroundMark x1="21372" y1="40652" x2="34301" y2="34783"/>
                        <a14:backgroundMark x1="29815" y1="46957" x2="31926" y2="46957"/>
                        <a14:backgroundMark x1="38259" y1="73261" x2="39578" y2="71522"/>
                        <a14:backgroundMark x1="20317" y1="23261" x2="22164" y2="23261"/>
                        <a14:backgroundMark x1="24274" y1="82174" x2="26649" y2="82826"/>
                        <a14:backgroundMark x1="43536" y1="57391" x2="43272" y2="58913"/>
                      </a14:backgroundRemoval>
                    </a14:imgEffect>
                  </a14:imgLayer>
                </a14:imgProps>
              </a:ext>
              <a:ext uri="{28A0092B-C50C-407E-A947-70E740481C1C}">
                <a14:useLocalDpi xmlns:a14="http://schemas.microsoft.com/office/drawing/2010/main" val="0"/>
              </a:ext>
            </a:extLst>
          </a:blip>
          <a:srcRect/>
          <a:stretch>
            <a:fillRect/>
          </a:stretch>
        </p:blipFill>
        <p:spPr bwMode="auto">
          <a:xfrm>
            <a:off x="3495591" y="0"/>
            <a:ext cx="565039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177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1+#ppt_w/2"/>
                                          </p:val>
                                        </p:tav>
                                        <p:tav tm="100000">
                                          <p:val>
                                            <p:strVal val="#ppt_x"/>
                                          </p:val>
                                        </p:tav>
                                      </p:tavLst>
                                    </p:anim>
                                    <p:anim calcmode="lin" valueType="num">
                                      <p:cBhvr additive="base">
                                        <p:cTn id="14"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16388"/>
                                        </p:tgtEl>
                                        <p:attrNameLst>
                                          <p:attrName>ppt_x</p:attrName>
                                        </p:attrNameLst>
                                      </p:cBhvr>
                                      <p:tavLst>
                                        <p:tav tm="0">
                                          <p:val>
                                            <p:strVal val="ppt_x"/>
                                          </p:val>
                                        </p:tav>
                                        <p:tav tm="100000">
                                          <p:val>
                                            <p:strVal val="1+ppt_w/2"/>
                                          </p:val>
                                        </p:tav>
                                      </p:tavLst>
                                    </p:anim>
                                    <p:anim calcmode="lin" valueType="num">
                                      <p:cBhvr additive="base">
                                        <p:cTn id="19" dur="500"/>
                                        <p:tgtEl>
                                          <p:spTgt spid="16388"/>
                                        </p:tgtEl>
                                        <p:attrNameLst>
                                          <p:attrName>ppt_y</p:attrName>
                                        </p:attrNameLst>
                                      </p:cBhvr>
                                      <p:tavLst>
                                        <p:tav tm="0">
                                          <p:val>
                                            <p:strVal val="ppt_y"/>
                                          </p:val>
                                        </p:tav>
                                        <p:tav tm="100000">
                                          <p:val>
                                            <p:strVal val="ppt_y"/>
                                          </p:val>
                                        </p:tav>
                                      </p:tavLst>
                                    </p:anim>
                                    <p:set>
                                      <p:cBhvr>
                                        <p:cTn id="20" dur="1" fill="hold">
                                          <p:stCondLst>
                                            <p:cond delay="499"/>
                                          </p:stCondLst>
                                        </p:cTn>
                                        <p:tgtEl>
                                          <p:spTgt spid="1638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additive="base">
                                        <p:cTn id="24"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additive="base">
                                        <p:cTn id="30"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Figure out which connections I already have that are also descended from the missing father.</a:t>
            </a:r>
          </a:p>
          <a:p>
            <a:r>
              <a:rPr lang="en-US" dirty="0" smtClean="0"/>
              <a:t>The great-grandmother in question had one sibling and I knew several of her great-grandkids.</a:t>
            </a:r>
          </a:p>
          <a:p>
            <a:r>
              <a:rPr lang="en-US" dirty="0" smtClean="0"/>
              <a:t>Plus I knew several second cousins from my great-grandmother.</a:t>
            </a:r>
          </a:p>
          <a:p>
            <a:r>
              <a:rPr lang="en-US" dirty="0" smtClean="0"/>
              <a:t>That gives me second and third cousins to work with but they have to take the DNA test with me.</a:t>
            </a:r>
          </a:p>
          <a:p>
            <a:r>
              <a:rPr lang="en-US" dirty="0" smtClean="0"/>
              <a:t>Then any DNA segments we all share must be from the missing father or his wife….</a:t>
            </a:r>
          </a:p>
          <a:p>
            <a:r>
              <a:rPr lang="en-US" dirty="0" smtClean="0"/>
              <a:t>Unless we are also kin along some other lines we don’t know about.</a:t>
            </a:r>
            <a:endParaRPr lang="en-US" dirty="0"/>
          </a:p>
        </p:txBody>
      </p:sp>
      <p:sp>
        <p:nvSpPr>
          <p:cNvPr id="3" name="Title 2"/>
          <p:cNvSpPr>
            <a:spLocks noGrp="1"/>
          </p:cNvSpPr>
          <p:nvPr>
            <p:ph type="title"/>
          </p:nvPr>
        </p:nvSpPr>
        <p:spPr>
          <a:xfrm>
            <a:off x="304800" y="533400"/>
            <a:ext cx="8382000" cy="1054250"/>
          </a:xfrm>
        </p:spPr>
        <p:txBody>
          <a:bodyPr/>
          <a:lstStyle/>
          <a:p>
            <a:r>
              <a:rPr lang="en-US" sz="4800" dirty="0" smtClean="0"/>
              <a:t>Putting the plan into action.</a:t>
            </a:r>
            <a:endParaRPr lang="en-US" sz="4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971800"/>
            <a:ext cx="3131820" cy="3733800"/>
          </a:xfrm>
          <a:prstGeom prst="rect">
            <a:avLst/>
          </a:prstGeom>
        </p:spPr>
      </p:pic>
    </p:spTree>
    <p:extLst>
      <p:ext uri="{BB962C8B-B14F-4D97-AF65-F5344CB8AC3E}">
        <p14:creationId xmlns:p14="http://schemas.microsoft.com/office/powerpoint/2010/main" val="13455312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So how do I tell if the shared segments are from the missing father or, instead, from the mother – who I’m fairly sure of?</a:t>
            </a:r>
          </a:p>
          <a:p>
            <a:r>
              <a:rPr lang="en-US" dirty="0" smtClean="0"/>
              <a:t>I have to locate someone descended from the mother’s line but not the father’s line.  That requires another third or fourth cousin or two.</a:t>
            </a:r>
          </a:p>
          <a:p>
            <a:r>
              <a:rPr lang="en-US" dirty="0" smtClean="0"/>
              <a:t>If those cousins also share one of the segments it means it came from the mother’s line.</a:t>
            </a:r>
          </a:p>
          <a:p>
            <a:r>
              <a:rPr lang="en-US" dirty="0" smtClean="0"/>
              <a:t>If they don’t share it, then it probably came from the missing father.</a:t>
            </a:r>
            <a:endParaRPr lang="en-US" dirty="0"/>
          </a:p>
        </p:txBody>
      </p:sp>
      <p:sp>
        <p:nvSpPr>
          <p:cNvPr id="3" name="Title 2"/>
          <p:cNvSpPr>
            <a:spLocks noGrp="1"/>
          </p:cNvSpPr>
          <p:nvPr>
            <p:ph type="title"/>
          </p:nvPr>
        </p:nvSpPr>
        <p:spPr/>
        <p:txBody>
          <a:bodyPr/>
          <a:lstStyle/>
          <a:p>
            <a:r>
              <a:rPr lang="en-US" dirty="0" smtClean="0"/>
              <a:t> </a:t>
            </a:r>
            <a:endParaRPr lang="en-US" dirty="0"/>
          </a:p>
        </p:txBody>
      </p:sp>
      <p:pic>
        <p:nvPicPr>
          <p:cNvPr id="3075" name="Picture 3"/>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540000">
            <a:off x="-532985" y="655613"/>
            <a:ext cx="9969456" cy="7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V="1">
            <a:off x="-51955" y="685799"/>
            <a:ext cx="9207500" cy="72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830453"/>
      </p:ext>
    </p:extLst>
  </p:cSld>
  <p:clrMapOvr>
    <a:masterClrMapping/>
  </p:clrMapOvr>
  <p:transition spd="slow">
    <p:pull/>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Right Arrow 3"/>
          <p:cNvSpPr/>
          <p:nvPr/>
        </p:nvSpPr>
        <p:spPr>
          <a:xfrm>
            <a:off x="1652155" y="3463552"/>
            <a:ext cx="5334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318" y="0"/>
            <a:ext cx="7620000" cy="679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1806287" y="4686300"/>
            <a:ext cx="813955"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2853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Third Cousins</a:t>
            </a:r>
            <a:endParaRPr lang="en-US" dirty="0"/>
          </a:p>
        </p:txBody>
      </p:sp>
      <p:sp>
        <p:nvSpPr>
          <p:cNvPr id="4" name="AutoShape 2" descr="https://www.23andme.com/you/labs/multi_ibd/plot/?default_id_1=3eb63e9c3ec7fda6&amp;default_id_2=ad4cfa05c239da3b&amp;default_id_3=&amp;default_id_4="/>
          <p:cNvSpPr>
            <a:spLocks noChangeAspect="1" noChangeArrowheads="1"/>
          </p:cNvSpPr>
          <p:nvPr/>
        </p:nvSpPr>
        <p:spPr bwMode="auto">
          <a:xfrm>
            <a:off x="155575" y="-2628900"/>
            <a:ext cx="6667500" cy="5476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www.23andme.com/you/labs/multi_ibd/plot/?default_id_1=3eb63e9c3ec7fda6&amp;default_id_2=ad4cfa05c239da3b&amp;default_id_3=&amp;default_id_4="/>
          <p:cNvSpPr>
            <a:spLocks noChangeAspect="1" noChangeArrowheads="1"/>
          </p:cNvSpPr>
          <p:nvPr/>
        </p:nvSpPr>
        <p:spPr bwMode="auto">
          <a:xfrm>
            <a:off x="307975" y="-2476500"/>
            <a:ext cx="6667500" cy="5476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www.23andme.com/you/labs/multi_ibd/plot/?default_id_1=3eb63e9c3ec7fda6&amp;default_id_2=ad4cfa05c239da3b&amp;default_id_3=&amp;default_id_4="/>
          <p:cNvSpPr>
            <a:spLocks noChangeAspect="1" noChangeArrowheads="1"/>
          </p:cNvSpPr>
          <p:nvPr/>
        </p:nvSpPr>
        <p:spPr bwMode="auto">
          <a:xfrm>
            <a:off x="460375" y="-2324100"/>
            <a:ext cx="6667500" cy="5476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47700"/>
            <a:ext cx="65151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28650"/>
            <a:ext cx="6505575"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a:off x="1086968" y="813547"/>
            <a:ext cx="381000" cy="533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170366" y="803686"/>
            <a:ext cx="381000" cy="533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682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3.01874E-6 L -0.11667 -3.01874E-6 " pathEditMode="relative" rAng="0" ptsTypes="AA">
                                      <p:cBhvr>
                                        <p:cTn id="11" dur="2000" fill="hold"/>
                                        <p:tgtEl>
                                          <p:spTgt spid="1031"/>
                                        </p:tgtEl>
                                        <p:attrNameLst>
                                          <p:attrName>ppt_x</p:attrName>
                                          <p:attrName>ppt_y</p:attrName>
                                        </p:attrNameLst>
                                      </p:cBhvr>
                                      <p:rCtr x="-5833" y="0"/>
                                    </p:animMotion>
                                  </p:childTnLst>
                                </p:cTn>
                              </p:par>
                              <p:par>
                                <p:cTn id="12" presetID="2" presetClass="entr" presetSubtype="2" fill="hold" nodeType="withEffect">
                                  <p:stCondLst>
                                    <p:cond delay="0"/>
                                  </p:stCondLst>
                                  <p:childTnLst>
                                    <p:set>
                                      <p:cBhvr>
                                        <p:cTn id="13" dur="1" fill="hold">
                                          <p:stCondLst>
                                            <p:cond delay="0"/>
                                          </p:stCondLst>
                                        </p:cTn>
                                        <p:tgtEl>
                                          <p:spTgt spid="1032"/>
                                        </p:tgtEl>
                                        <p:attrNameLst>
                                          <p:attrName>style.visibility</p:attrName>
                                        </p:attrNameLst>
                                      </p:cBhvr>
                                      <p:to>
                                        <p:strVal val="visible"/>
                                      </p:to>
                                    </p:set>
                                    <p:anim calcmode="lin" valueType="num">
                                      <p:cBhvr additive="base">
                                        <p:cTn id="14" dur="500" fill="hold"/>
                                        <p:tgtEl>
                                          <p:spTgt spid="1032"/>
                                        </p:tgtEl>
                                        <p:attrNameLst>
                                          <p:attrName>ppt_x</p:attrName>
                                        </p:attrNameLst>
                                      </p:cBhvr>
                                      <p:tavLst>
                                        <p:tav tm="0">
                                          <p:val>
                                            <p:strVal val="1+#ppt_w/2"/>
                                          </p:val>
                                        </p:tav>
                                        <p:tav tm="100000">
                                          <p:val>
                                            <p:strVal val="#ppt_x"/>
                                          </p:val>
                                        </p:tav>
                                      </p:tavLst>
                                    </p:anim>
                                    <p:anim calcmode="lin" valueType="num">
                                      <p:cBhvr additive="base">
                                        <p:cTn id="15" dur="500" fill="hold"/>
                                        <p:tgtEl>
                                          <p:spTgt spid="1032"/>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42" presetClass="path" presetSubtype="0" accel="50000" decel="50000" fill="hold" nodeType="afterEffect">
                                  <p:stCondLst>
                                    <p:cond delay="0"/>
                                  </p:stCondLst>
                                  <p:childTnLst>
                                    <p:animMotion origin="layout" path="M -2.5E-6 4.90632E-6 L -0.48906 0.00138 " pathEditMode="relative" rAng="0" ptsTypes="AA">
                                      <p:cBhvr>
                                        <p:cTn id="18" dur="2000" fill="hold"/>
                                        <p:tgtEl>
                                          <p:spTgt spid="1032"/>
                                        </p:tgtEl>
                                        <p:attrNameLst>
                                          <p:attrName>ppt_x</p:attrName>
                                          <p:attrName>ppt_y</p:attrName>
                                        </p:attrNameLst>
                                      </p:cBhvr>
                                      <p:rCtr x="-24462" y="6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48906 0.00138 L -0.65573 0.00138 " pathEditMode="relative" rAng="0" ptsTypes="AA">
                                      <p:cBhvr>
                                        <p:cTn id="22" dur="2000" fill="hold"/>
                                        <p:tgtEl>
                                          <p:spTgt spid="1032"/>
                                        </p:tgtEl>
                                        <p:attrNameLst>
                                          <p:attrName>ppt_x</p:attrName>
                                          <p:attrName>ppt_y</p:attrName>
                                        </p:attrNameLst>
                                      </p:cBhvr>
                                      <p:rCtr x="-8333" y="0"/>
                                    </p:animMotion>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20834</TotalTime>
  <Words>2562</Words>
  <Application>Microsoft Office PowerPoint</Application>
  <PresentationFormat>On-screen Show (4:3)</PresentationFormat>
  <Paragraphs>371</Paragraphs>
  <Slides>120</Slides>
  <Notes>1</Notes>
  <HiddenSlides>0</HiddenSlides>
  <MMClips>1</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Hardcover</vt:lpstr>
      <vt:lpstr>Autosomal DNA</vt:lpstr>
      <vt:lpstr>A WFGS</vt:lpstr>
      <vt:lpstr>Autosomal DNA</vt:lpstr>
      <vt:lpstr>Objectives</vt:lpstr>
      <vt:lpstr>There are now three different DNA tests available to gather information about one's ancestry</vt:lpstr>
      <vt:lpstr>DNA is not a Shortcut</vt:lpstr>
      <vt:lpstr>Y-chromosome</vt:lpstr>
      <vt:lpstr>Mitochondrial DNA </vt:lpstr>
      <vt:lpstr> </vt:lpstr>
      <vt:lpstr>Y &amp; mtDNA Inheritance</vt:lpstr>
      <vt:lpstr>STRs, SNPs &amp; Haplogroups</vt:lpstr>
      <vt:lpstr>Short Tandem Repeats</vt:lpstr>
      <vt:lpstr>Single Nucleotide Polymorphisms  </vt:lpstr>
      <vt:lpstr>SNP on DNA</vt:lpstr>
      <vt:lpstr>SNPs</vt:lpstr>
      <vt:lpstr>STRs, SNPs &amp; Haplogroups</vt:lpstr>
      <vt:lpstr>Y Haplogroups</vt:lpstr>
      <vt:lpstr>mt Haplogroups</vt:lpstr>
      <vt:lpstr>PowerPoint Presentation</vt:lpstr>
      <vt:lpstr>PowerPoint Presentation</vt:lpstr>
      <vt:lpstr>X Chromosomes </vt:lpstr>
      <vt:lpstr>PowerPoint Presentation</vt:lpstr>
      <vt:lpstr> </vt:lpstr>
      <vt:lpstr>PowerPoint Presentation</vt:lpstr>
      <vt:lpstr>Long Story Short….</vt:lpstr>
      <vt:lpstr>Did you get all that?</vt:lpstr>
      <vt:lpstr>And now, </vt:lpstr>
      <vt:lpstr>PowerPoint Presentation</vt:lpstr>
      <vt:lpstr>I hope that clears that up.</vt:lpstr>
      <vt:lpstr>Anyway, keep in mind , the X recombines. </vt:lpstr>
      <vt:lpstr>The Good News is….</vt:lpstr>
      <vt:lpstr>Recombination. ~The Movie~</vt:lpstr>
      <vt:lpstr>PowerPoint Presentation</vt:lpstr>
      <vt:lpstr>The Other</vt:lpstr>
      <vt:lpstr>PowerPoint Presentation</vt:lpstr>
      <vt:lpstr>Autosomal DNA</vt:lpstr>
      <vt:lpstr>Your autosomes are composed of random combinations of your ancestors’ autosomes.</vt:lpstr>
      <vt:lpstr>The Pocahontas Factor</vt:lpstr>
      <vt:lpstr>Use Grandma</vt:lpstr>
      <vt:lpstr>DNA Sample Collection Tip</vt:lpstr>
      <vt:lpstr>How we think our DNA comes down to us.</vt:lpstr>
      <vt:lpstr>Umm, what do you mean by “theoretically?”</vt:lpstr>
      <vt:lpstr>Umm, what do you mean by “theoretically?”</vt:lpstr>
      <vt:lpstr>PowerPoint Presentation</vt:lpstr>
      <vt:lpstr>Ancestors Fall Like Leaves</vt:lpstr>
      <vt:lpstr>Recombination Saves the Day</vt:lpstr>
      <vt:lpstr>Recombination, The Downside</vt:lpstr>
      <vt:lpstr>Fading away.</vt:lpstr>
      <vt:lpstr>Fading away.</vt:lpstr>
      <vt:lpstr>how many genetic ancestors we have after a certain number of generations</vt:lpstr>
      <vt:lpstr>PowerPoint Presentation</vt:lpstr>
      <vt:lpstr> </vt:lpstr>
      <vt:lpstr>And what about that favorite or that famous ancestor like Pocahontas or Thomas Jefferson? </vt:lpstr>
      <vt:lpstr>probability that you will have DNA of a specific ancestor from N generations ago</vt:lpstr>
      <vt:lpstr> </vt:lpstr>
      <vt:lpstr>How do you get started doing your autosomal testing?</vt:lpstr>
      <vt:lpstr>23andMe</vt:lpstr>
      <vt:lpstr>23andme.com</vt:lpstr>
      <vt:lpstr>The Kit</vt:lpstr>
      <vt:lpstr>The Lab</vt:lpstr>
      <vt:lpstr>Your Profile</vt:lpstr>
      <vt:lpstr>Your Profile</vt:lpstr>
      <vt:lpstr>Health Data</vt:lpstr>
      <vt:lpstr>PowerPoint Presentation</vt:lpstr>
      <vt:lpstr>Yikes!</vt:lpstr>
      <vt:lpstr>PowerPoint Presentation</vt:lpstr>
      <vt:lpstr>PowerPoint Presentation</vt:lpstr>
      <vt:lpstr>PowerPoint Presentation</vt:lpstr>
      <vt:lpstr>A More Representative Page</vt:lpstr>
      <vt:lpstr>Sharing Genomes</vt:lpstr>
      <vt:lpstr>Sharing Genomes</vt:lpstr>
      <vt:lpstr>PowerPoint Presentation</vt:lpstr>
      <vt:lpstr>PowerPoint Presentation</vt:lpstr>
      <vt:lpstr>PowerPoint Presentation</vt:lpstr>
      <vt:lpstr>PowerPoint Presentation</vt:lpstr>
      <vt:lpstr>PowerPoint Presentation</vt:lpstr>
      <vt:lpstr>PowerPoint Presentation</vt:lpstr>
      <vt:lpstr>Inbox</vt:lpstr>
      <vt:lpstr>Inbox</vt:lpstr>
      <vt:lpstr>With Y and mtDNA testing the problem was too few contacts.</vt:lpstr>
      <vt:lpstr>With Autosomal DNA testing the problem is too many.</vt:lpstr>
      <vt:lpstr>Taming the Chaos</vt:lpstr>
      <vt:lpstr>centiMorgan (cM)</vt:lpstr>
      <vt:lpstr>IBD vs. IBS</vt:lpstr>
      <vt:lpstr>Matching segments that are IBD vs. IBS (analysis by John Walden)</vt:lpstr>
      <vt:lpstr>PowerPoint Presentation</vt:lpstr>
      <vt:lpstr>PowerPoint Presentation</vt:lpstr>
      <vt:lpstr>PowerPoint Presentation</vt:lpstr>
      <vt:lpstr>PowerPoint Presentation</vt:lpstr>
      <vt:lpstr>PowerPoint Presentation</vt:lpstr>
      <vt:lpstr>PowerPoint Presentation</vt:lpstr>
      <vt:lpstr>Define the problem.</vt:lpstr>
      <vt:lpstr>Go in with a plan.</vt:lpstr>
      <vt:lpstr>For example.</vt:lpstr>
      <vt:lpstr>My plan</vt:lpstr>
      <vt:lpstr>Putting the plan into action.</vt:lpstr>
      <vt:lpstr> </vt:lpstr>
      <vt:lpstr>PowerPoint Presentation</vt:lpstr>
      <vt:lpstr>Third Cousins</vt:lpstr>
      <vt:lpstr>PowerPoint Presentation</vt:lpstr>
      <vt:lpstr>PowerPoint Presentation</vt:lpstr>
      <vt:lpstr>PowerPoint Presentation</vt:lpstr>
      <vt:lpstr>PowerPoint Presentation</vt:lpstr>
      <vt:lpstr>PowerPoint Presentation</vt:lpstr>
      <vt:lpstr>Or you can download your entire genome</vt:lpstr>
      <vt:lpstr>Even Y and mtDNA</vt:lpstr>
      <vt:lpstr>STR ≠ SNP</vt:lpstr>
      <vt:lpstr>Downoading Your Genome</vt:lpstr>
      <vt:lpstr>Downoading Your Genome</vt:lpstr>
      <vt:lpstr>Downoading Your Genome</vt:lpstr>
      <vt:lpstr>You’ve got your genome on your computer.</vt:lpstr>
      <vt:lpstr>GEDMatch.com</vt:lpstr>
      <vt:lpstr>PowerPoint Presentation</vt:lpstr>
      <vt:lpstr>PowerPoint Presentation</vt:lpstr>
      <vt:lpstr>One-to-many DNA comparison </vt:lpstr>
      <vt:lpstr>PowerPoint Presentation</vt:lpstr>
      <vt:lpstr>Should You Do Autosomal Testing?</vt:lpstr>
      <vt:lpstr>PowerPoint Presentation</vt:lpstr>
      <vt:lpstr>Does the DNA Test Do the Hard Work?</vt:lpstr>
      <vt:lpstr>The Full 30 meg PowerPoint is Here: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jerry</dc:creator>
  <cp:lastModifiedBy>jerry</cp:lastModifiedBy>
  <cp:revision>635</cp:revision>
  <dcterms:created xsi:type="dcterms:W3CDTF">2011-09-05T14:10:07Z</dcterms:created>
  <dcterms:modified xsi:type="dcterms:W3CDTF">2013-09-09T20:33:28Z</dcterms:modified>
</cp:coreProperties>
</file>